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58" r:id="rId3"/>
    <p:sldId id="259" r:id="rId4"/>
    <p:sldId id="257"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81" r:id="rId23"/>
    <p:sldId id="282" r:id="rId24"/>
    <p:sldId id="278" r:id="rId25"/>
    <p:sldId id="284" r:id="rId26"/>
    <p:sldId id="283" r:id="rId27"/>
    <p:sldId id="279" r:id="rId28"/>
    <p:sldId id="285" r:id="rId2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C9216C-D93A-4929-8461-8FDBB210BDE3}"/>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33F7C5A-2189-4B63-A663-0877A044BB30}"/>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10/10/2021 pm</a:t>
            </a:r>
          </a:p>
        </p:txBody>
      </p:sp>
      <p:sp>
        <p:nvSpPr>
          <p:cNvPr id="4" name="Footer Placeholder 3">
            <a:extLst>
              <a:ext uri="{FF2B5EF4-FFF2-40B4-BE49-F238E27FC236}">
                <a16:creationId xmlns:a16="http://schemas.microsoft.com/office/drawing/2014/main" id="{B92B4F31-6481-47CD-B699-813DE53881C5}"/>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4873B37-DCCA-456A-8484-01580F9AE563}"/>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DDD6E1B4-5EFE-4542-884E-902BFDBEC79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7875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10/10/2021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B79978D3-3917-4C0D-9323-2283D6158EFA}" type="slidenum">
              <a:rPr lang="en-US" smtClean="0"/>
              <a:t>‹#›</a:t>
            </a:fld>
            <a:endParaRPr lang="en-US"/>
          </a:p>
        </p:txBody>
      </p:sp>
    </p:spTree>
    <p:extLst>
      <p:ext uri="{BB962C8B-B14F-4D97-AF65-F5344CB8AC3E}">
        <p14:creationId xmlns:p14="http://schemas.microsoft.com/office/powerpoint/2010/main" val="38352414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60BA497C-F811-4E82-B6CD-4C674B73956E}"/>
              </a:ext>
            </a:extLst>
          </p:cNvPr>
          <p:cNvGrpSpPr>
            <a:grpSpLocks/>
          </p:cNvGrpSpPr>
          <p:nvPr/>
        </p:nvGrpSpPr>
        <p:grpSpPr bwMode="auto">
          <a:xfrm>
            <a:off x="0" y="2438400"/>
            <a:ext cx="9144000" cy="4046538"/>
            <a:chOff x="0" y="1536"/>
            <a:chExt cx="5760" cy="2549"/>
          </a:xfrm>
        </p:grpSpPr>
        <p:sp>
          <p:nvSpPr>
            <p:cNvPr id="5123" name="Rectangle 3">
              <a:extLst>
                <a:ext uri="{FF2B5EF4-FFF2-40B4-BE49-F238E27FC236}">
                  <a16:creationId xmlns:a16="http://schemas.microsoft.com/office/drawing/2014/main" id="{E8F4385E-6060-48A7-9A78-E04C149D621C}"/>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Freeform 4">
              <a:extLst>
                <a:ext uri="{FF2B5EF4-FFF2-40B4-BE49-F238E27FC236}">
                  <a16:creationId xmlns:a16="http://schemas.microsoft.com/office/drawing/2014/main" id="{2D67435C-9D40-4013-AEC1-56252C9EB770}"/>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5" name="Freeform 5">
              <a:extLst>
                <a:ext uri="{FF2B5EF4-FFF2-40B4-BE49-F238E27FC236}">
                  <a16:creationId xmlns:a16="http://schemas.microsoft.com/office/drawing/2014/main" id="{965FFAFC-8B17-41C2-AFB9-327931FC1BB6}"/>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a:extLst>
                <a:ext uri="{FF2B5EF4-FFF2-40B4-BE49-F238E27FC236}">
                  <a16:creationId xmlns:a16="http://schemas.microsoft.com/office/drawing/2014/main" id="{DA4C446A-18F1-4649-AA6A-67B817E2734B}"/>
                </a:ext>
              </a:extLst>
            </p:cNvPr>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1AA29A72-8FB5-41DB-AE5F-73AF932551D9}"/>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B4D95D5B-2D4B-4F26-83DD-A224B30F4535}"/>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C8234F25-1DDF-43E8-AD90-B8D39E473799}"/>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F2C13EB8-A6F6-4D1E-99C4-14D00633CF88}"/>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0277102A-A14E-42B0-AEF7-B7FDD2A9B6BE}"/>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5FC0AC90-D784-4A0E-86DE-E6FB250E361D}"/>
                </a:ext>
              </a:extLst>
            </p:cNvPr>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97EEA1BA-EBED-4D57-848C-5A7B55276FB8}"/>
                </a:ext>
              </a:extLst>
            </p:cNvPr>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a:extLst>
                <a:ext uri="{FF2B5EF4-FFF2-40B4-BE49-F238E27FC236}">
                  <a16:creationId xmlns:a16="http://schemas.microsoft.com/office/drawing/2014/main" id="{1897C108-4A35-4D19-89AC-E2F7E81E5E68}"/>
                </a:ext>
              </a:extLst>
            </p:cNvPr>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a:extLst>
                <a:ext uri="{FF2B5EF4-FFF2-40B4-BE49-F238E27FC236}">
                  <a16:creationId xmlns:a16="http://schemas.microsoft.com/office/drawing/2014/main" id="{8C416AD4-F62D-4B28-A0C3-DEE71DBB066F}"/>
                </a:ext>
              </a:extLst>
            </p:cNvPr>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a:extLst>
                <a:ext uri="{FF2B5EF4-FFF2-40B4-BE49-F238E27FC236}">
                  <a16:creationId xmlns:a16="http://schemas.microsoft.com/office/drawing/2014/main" id="{44415426-3577-4980-B5A7-7D45B8B36D4D}"/>
                </a:ext>
              </a:extLst>
            </p:cNvPr>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E3C7A91A-4B0B-403F-98BD-18033A8C3D5F}"/>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5138" name="Rectangle 18">
            <a:extLst>
              <a:ext uri="{FF2B5EF4-FFF2-40B4-BE49-F238E27FC236}">
                <a16:creationId xmlns:a16="http://schemas.microsoft.com/office/drawing/2014/main" id="{B812F69B-19CE-4364-94E9-87B632DBC4C6}"/>
              </a:ext>
            </a:extLst>
          </p:cNvPr>
          <p:cNvSpPr>
            <a:spLocks noGrp="1" noChangeArrowheads="1"/>
          </p:cNvSpPr>
          <p:nvPr>
            <p:ph type="ctrTitle" sz="quarter"/>
          </p:nvPr>
        </p:nvSpPr>
        <p:spPr>
          <a:xfrm>
            <a:off x="685800" y="1768475"/>
            <a:ext cx="7772400" cy="1736725"/>
          </a:xfrm>
        </p:spPr>
        <p:txBody>
          <a:bodyPr anchor="b"/>
          <a:lstStyle>
            <a:lvl1pPr>
              <a:defRPr sz="5400"/>
            </a:lvl1pPr>
          </a:lstStyle>
          <a:p>
            <a:pPr lvl="0"/>
            <a:r>
              <a:rPr lang="en-US" altLang="en-US" noProof="0"/>
              <a:t>Click to edit Master title style</a:t>
            </a:r>
          </a:p>
        </p:txBody>
      </p:sp>
      <p:sp>
        <p:nvSpPr>
          <p:cNvPr id="5139" name="Rectangle 19">
            <a:extLst>
              <a:ext uri="{FF2B5EF4-FFF2-40B4-BE49-F238E27FC236}">
                <a16:creationId xmlns:a16="http://schemas.microsoft.com/office/drawing/2014/main" id="{D17499B5-8950-4D3A-9F18-2FCD824223BC}"/>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5140" name="Rectangle 20">
            <a:extLst>
              <a:ext uri="{FF2B5EF4-FFF2-40B4-BE49-F238E27FC236}">
                <a16:creationId xmlns:a16="http://schemas.microsoft.com/office/drawing/2014/main" id="{A44A340D-F8BB-4449-8C0C-890963DE93CF}"/>
              </a:ext>
            </a:extLst>
          </p:cNvPr>
          <p:cNvSpPr>
            <a:spLocks noGrp="1" noChangeArrowheads="1"/>
          </p:cNvSpPr>
          <p:nvPr>
            <p:ph type="dt" sz="quarter" idx="2"/>
          </p:nvPr>
        </p:nvSpPr>
        <p:spPr/>
        <p:txBody>
          <a:bodyPr/>
          <a:lstStyle>
            <a:lvl1pPr>
              <a:defRPr/>
            </a:lvl1pPr>
          </a:lstStyle>
          <a:p>
            <a:endParaRPr lang="en-US" altLang="en-US"/>
          </a:p>
        </p:txBody>
      </p:sp>
      <p:sp>
        <p:nvSpPr>
          <p:cNvPr id="5141" name="Rectangle 21">
            <a:extLst>
              <a:ext uri="{FF2B5EF4-FFF2-40B4-BE49-F238E27FC236}">
                <a16:creationId xmlns:a16="http://schemas.microsoft.com/office/drawing/2014/main" id="{8E041E38-3A2A-4A4A-B183-00D43043171E}"/>
              </a:ext>
            </a:extLst>
          </p:cNvPr>
          <p:cNvSpPr>
            <a:spLocks noGrp="1" noChangeArrowheads="1"/>
          </p:cNvSpPr>
          <p:nvPr>
            <p:ph type="ftr" sz="quarter" idx="3"/>
          </p:nvPr>
        </p:nvSpPr>
        <p:spPr/>
        <p:txBody>
          <a:bodyPr/>
          <a:lstStyle>
            <a:lvl1pPr>
              <a:defRPr/>
            </a:lvl1pPr>
          </a:lstStyle>
          <a:p>
            <a:endParaRPr lang="en-US" altLang="en-US"/>
          </a:p>
        </p:txBody>
      </p:sp>
      <p:sp>
        <p:nvSpPr>
          <p:cNvPr id="5142" name="Rectangle 22">
            <a:extLst>
              <a:ext uri="{FF2B5EF4-FFF2-40B4-BE49-F238E27FC236}">
                <a16:creationId xmlns:a16="http://schemas.microsoft.com/office/drawing/2014/main" id="{307E948F-B1D2-4EA1-9554-2B1B0AC6ECF7}"/>
              </a:ext>
            </a:extLst>
          </p:cNvPr>
          <p:cNvSpPr>
            <a:spLocks noGrp="1" noChangeArrowheads="1"/>
          </p:cNvSpPr>
          <p:nvPr>
            <p:ph type="sldNum" sz="quarter" idx="4"/>
          </p:nvPr>
        </p:nvSpPr>
        <p:spPr/>
        <p:txBody>
          <a:bodyPr/>
          <a:lstStyle>
            <a:lvl1pPr>
              <a:defRPr/>
            </a:lvl1pPr>
          </a:lstStyle>
          <a:p>
            <a:fld id="{DA3D8311-79D0-40C2-AD3D-3BA5E8FF16FB}"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880B-A500-46AF-B707-8425876EA3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0807CC-0DAC-49B5-A37D-5DBEBB8C14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C79E2-7797-43A3-8D00-7DF0E1BB3D9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30F20D2-534F-4992-9DB7-229D6308C84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13A8B82-21C8-4FD4-B4F7-CE0D966CB8B0}"/>
              </a:ext>
            </a:extLst>
          </p:cNvPr>
          <p:cNvSpPr>
            <a:spLocks noGrp="1"/>
          </p:cNvSpPr>
          <p:nvPr>
            <p:ph type="sldNum" sz="quarter" idx="12"/>
          </p:nvPr>
        </p:nvSpPr>
        <p:spPr/>
        <p:txBody>
          <a:bodyPr/>
          <a:lstStyle>
            <a:lvl1pPr>
              <a:defRPr/>
            </a:lvl1pPr>
          </a:lstStyle>
          <a:p>
            <a:fld id="{9A61FCBC-D319-4112-BAA8-6CE8D6F89364}" type="slidenum">
              <a:rPr lang="en-US" altLang="en-US"/>
              <a:pPr/>
              <a:t>‹#›</a:t>
            </a:fld>
            <a:endParaRPr lang="en-US" altLang="en-US"/>
          </a:p>
        </p:txBody>
      </p:sp>
    </p:spTree>
    <p:extLst>
      <p:ext uri="{BB962C8B-B14F-4D97-AF65-F5344CB8AC3E}">
        <p14:creationId xmlns:p14="http://schemas.microsoft.com/office/powerpoint/2010/main" val="218743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A7F47-FE0F-4ECC-9559-41E375DEBDAC}"/>
              </a:ext>
            </a:extLst>
          </p:cNvPr>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4BD780-1171-4073-B98C-EEEF2BB3CBD8}"/>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63B96-7C7C-4568-A6CA-CB04912DD60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3F8D0A2-A58B-4EEF-A098-D2C2AEE1A41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BE5B967-71C9-4DA1-90BB-AC247A82ACC1}"/>
              </a:ext>
            </a:extLst>
          </p:cNvPr>
          <p:cNvSpPr>
            <a:spLocks noGrp="1"/>
          </p:cNvSpPr>
          <p:nvPr>
            <p:ph type="sldNum" sz="quarter" idx="12"/>
          </p:nvPr>
        </p:nvSpPr>
        <p:spPr/>
        <p:txBody>
          <a:bodyPr/>
          <a:lstStyle>
            <a:lvl1pPr>
              <a:defRPr/>
            </a:lvl1pPr>
          </a:lstStyle>
          <a:p>
            <a:fld id="{5FC5B9AA-95D7-4002-A15B-089B6CA8E621}" type="slidenum">
              <a:rPr lang="en-US" altLang="en-US"/>
              <a:pPr/>
              <a:t>‹#›</a:t>
            </a:fld>
            <a:endParaRPr lang="en-US" altLang="en-US"/>
          </a:p>
        </p:txBody>
      </p:sp>
    </p:spTree>
    <p:extLst>
      <p:ext uri="{BB962C8B-B14F-4D97-AF65-F5344CB8AC3E}">
        <p14:creationId xmlns:p14="http://schemas.microsoft.com/office/powerpoint/2010/main" val="284632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47DB-B964-4E81-86BA-80FE1047A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9D442F-508F-4902-842A-F2C34CC93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1430E-EFD0-4872-834F-4DEE5C89BB7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C4761D8-8305-49EE-8395-F68F3E72E6A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E8F1AD0-2B4C-424B-8367-5142DF26ACF6}"/>
              </a:ext>
            </a:extLst>
          </p:cNvPr>
          <p:cNvSpPr>
            <a:spLocks noGrp="1"/>
          </p:cNvSpPr>
          <p:nvPr>
            <p:ph type="sldNum" sz="quarter" idx="12"/>
          </p:nvPr>
        </p:nvSpPr>
        <p:spPr/>
        <p:txBody>
          <a:bodyPr/>
          <a:lstStyle>
            <a:lvl1pPr>
              <a:defRPr/>
            </a:lvl1pPr>
          </a:lstStyle>
          <a:p>
            <a:fld id="{F8A7B3BA-F167-4646-9245-E690D4F465E8}" type="slidenum">
              <a:rPr lang="en-US" altLang="en-US"/>
              <a:pPr/>
              <a:t>‹#›</a:t>
            </a:fld>
            <a:endParaRPr lang="en-US" altLang="en-US"/>
          </a:p>
        </p:txBody>
      </p:sp>
    </p:spTree>
    <p:extLst>
      <p:ext uri="{BB962C8B-B14F-4D97-AF65-F5344CB8AC3E}">
        <p14:creationId xmlns:p14="http://schemas.microsoft.com/office/powerpoint/2010/main" val="235261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C878-C4FE-4AC7-B147-807977AA165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86FFC7-0713-45A5-9516-CF58B60E2AE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038E15A-2A0F-492B-AFA8-10DA538B4EB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B7CE0B6-1A90-4CEC-B6CF-79EE0320AD9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E52A23-B1C2-4954-BA37-1962A562FB2A}"/>
              </a:ext>
            </a:extLst>
          </p:cNvPr>
          <p:cNvSpPr>
            <a:spLocks noGrp="1"/>
          </p:cNvSpPr>
          <p:nvPr>
            <p:ph type="sldNum" sz="quarter" idx="12"/>
          </p:nvPr>
        </p:nvSpPr>
        <p:spPr/>
        <p:txBody>
          <a:bodyPr/>
          <a:lstStyle>
            <a:lvl1pPr>
              <a:defRPr/>
            </a:lvl1pPr>
          </a:lstStyle>
          <a:p>
            <a:fld id="{CB3B40E7-712E-459D-B5F8-8AD91C49E791}" type="slidenum">
              <a:rPr lang="en-US" altLang="en-US"/>
              <a:pPr/>
              <a:t>‹#›</a:t>
            </a:fld>
            <a:endParaRPr lang="en-US" altLang="en-US"/>
          </a:p>
        </p:txBody>
      </p:sp>
    </p:spTree>
    <p:extLst>
      <p:ext uri="{BB962C8B-B14F-4D97-AF65-F5344CB8AC3E}">
        <p14:creationId xmlns:p14="http://schemas.microsoft.com/office/powerpoint/2010/main" val="175141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2483-6AEF-4598-9E67-950BC245EF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3B5E17-B00B-42DC-9EA4-2BA8B8711DD0}"/>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E3B3CC-77CA-4BA6-B2F1-683E5C056902}"/>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86E1BB-EB9A-4C64-8301-C4C8D999B49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A7E4A3-8F95-42E7-88F8-53BBBC3394B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8122EEF-DC98-434A-A40B-425A3707DC23}"/>
              </a:ext>
            </a:extLst>
          </p:cNvPr>
          <p:cNvSpPr>
            <a:spLocks noGrp="1"/>
          </p:cNvSpPr>
          <p:nvPr>
            <p:ph type="sldNum" sz="quarter" idx="12"/>
          </p:nvPr>
        </p:nvSpPr>
        <p:spPr/>
        <p:txBody>
          <a:bodyPr/>
          <a:lstStyle>
            <a:lvl1pPr>
              <a:defRPr/>
            </a:lvl1pPr>
          </a:lstStyle>
          <a:p>
            <a:fld id="{0046BC3C-F63B-4D61-BF08-35522EBF21E1}" type="slidenum">
              <a:rPr lang="en-US" altLang="en-US"/>
              <a:pPr/>
              <a:t>‹#›</a:t>
            </a:fld>
            <a:endParaRPr lang="en-US" altLang="en-US"/>
          </a:p>
        </p:txBody>
      </p:sp>
    </p:spTree>
    <p:extLst>
      <p:ext uri="{BB962C8B-B14F-4D97-AF65-F5344CB8AC3E}">
        <p14:creationId xmlns:p14="http://schemas.microsoft.com/office/powerpoint/2010/main" val="211982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16523-3118-4AC6-9BF3-80F8608178E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8C3115-C720-4D66-9D00-562AAA5CA3B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A01009-11C0-447F-A7D8-CEB04EC74E0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78D6D8-FEBC-4E7D-9D66-A5FD0F75C2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4A8D7E-8200-4CB9-A16D-252B2911B9A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C894C-075E-4390-865B-2DFC5CA2D14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6C0729D-350A-43B2-B5C5-0AFBC548088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F8BF8F7-BE9E-4602-8AFA-57110C16810B}"/>
              </a:ext>
            </a:extLst>
          </p:cNvPr>
          <p:cNvSpPr>
            <a:spLocks noGrp="1"/>
          </p:cNvSpPr>
          <p:nvPr>
            <p:ph type="sldNum" sz="quarter" idx="12"/>
          </p:nvPr>
        </p:nvSpPr>
        <p:spPr/>
        <p:txBody>
          <a:bodyPr/>
          <a:lstStyle>
            <a:lvl1pPr>
              <a:defRPr/>
            </a:lvl1pPr>
          </a:lstStyle>
          <a:p>
            <a:fld id="{5F16B6FB-F853-40B3-B34E-EF80C90F9D53}" type="slidenum">
              <a:rPr lang="en-US" altLang="en-US"/>
              <a:pPr/>
              <a:t>‹#›</a:t>
            </a:fld>
            <a:endParaRPr lang="en-US" altLang="en-US"/>
          </a:p>
        </p:txBody>
      </p:sp>
    </p:spTree>
    <p:extLst>
      <p:ext uri="{BB962C8B-B14F-4D97-AF65-F5344CB8AC3E}">
        <p14:creationId xmlns:p14="http://schemas.microsoft.com/office/powerpoint/2010/main" val="381442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E3442-3F9F-4331-850B-11F12AA531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29DE3F-EBCE-49FB-84BF-992417EE16C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D9F2DFC-4950-4B59-9351-010A8E74A9D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6669FF2-1349-4746-A867-46584622DD98}"/>
              </a:ext>
            </a:extLst>
          </p:cNvPr>
          <p:cNvSpPr>
            <a:spLocks noGrp="1"/>
          </p:cNvSpPr>
          <p:nvPr>
            <p:ph type="sldNum" sz="quarter" idx="12"/>
          </p:nvPr>
        </p:nvSpPr>
        <p:spPr/>
        <p:txBody>
          <a:bodyPr/>
          <a:lstStyle>
            <a:lvl1pPr>
              <a:defRPr/>
            </a:lvl1pPr>
          </a:lstStyle>
          <a:p>
            <a:fld id="{43675187-D455-4470-96B0-F71AD1C72516}" type="slidenum">
              <a:rPr lang="en-US" altLang="en-US"/>
              <a:pPr/>
              <a:t>‹#›</a:t>
            </a:fld>
            <a:endParaRPr lang="en-US" altLang="en-US"/>
          </a:p>
        </p:txBody>
      </p:sp>
    </p:spTree>
    <p:extLst>
      <p:ext uri="{BB962C8B-B14F-4D97-AF65-F5344CB8AC3E}">
        <p14:creationId xmlns:p14="http://schemas.microsoft.com/office/powerpoint/2010/main" val="297330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7195DB-8E17-4732-84C7-2CDC8D7775B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99D97CD-681E-4C0B-A73B-2FE0225F922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A400787-6FFB-4FB1-ABF8-B9CD7A4D761D}"/>
              </a:ext>
            </a:extLst>
          </p:cNvPr>
          <p:cNvSpPr>
            <a:spLocks noGrp="1"/>
          </p:cNvSpPr>
          <p:nvPr>
            <p:ph type="sldNum" sz="quarter" idx="12"/>
          </p:nvPr>
        </p:nvSpPr>
        <p:spPr/>
        <p:txBody>
          <a:bodyPr/>
          <a:lstStyle>
            <a:lvl1pPr>
              <a:defRPr/>
            </a:lvl1pPr>
          </a:lstStyle>
          <a:p>
            <a:fld id="{BE7ECE3E-4103-4547-A486-4FB743D41E5E}" type="slidenum">
              <a:rPr lang="en-US" altLang="en-US"/>
              <a:pPr/>
              <a:t>‹#›</a:t>
            </a:fld>
            <a:endParaRPr lang="en-US" altLang="en-US"/>
          </a:p>
        </p:txBody>
      </p:sp>
    </p:spTree>
    <p:extLst>
      <p:ext uri="{BB962C8B-B14F-4D97-AF65-F5344CB8AC3E}">
        <p14:creationId xmlns:p14="http://schemas.microsoft.com/office/powerpoint/2010/main" val="246434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AEEC-FAA3-4673-873E-A4E319C4962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CF2B0-509F-4C42-9359-5E7416ECD7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E09962-88E4-4720-BFB6-15CFEDBE44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380F64-FDD8-408B-A0A0-6FCBFD5AC05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21BDCD-2308-40A6-B69B-5571FD79587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FFFC968-5487-4C10-A9F8-D008110A673B}"/>
              </a:ext>
            </a:extLst>
          </p:cNvPr>
          <p:cNvSpPr>
            <a:spLocks noGrp="1"/>
          </p:cNvSpPr>
          <p:nvPr>
            <p:ph type="sldNum" sz="quarter" idx="12"/>
          </p:nvPr>
        </p:nvSpPr>
        <p:spPr/>
        <p:txBody>
          <a:bodyPr/>
          <a:lstStyle>
            <a:lvl1pPr>
              <a:defRPr/>
            </a:lvl1pPr>
          </a:lstStyle>
          <a:p>
            <a:fld id="{C04B8EB2-2DC7-4243-B8C2-B88B6845B901}" type="slidenum">
              <a:rPr lang="en-US" altLang="en-US"/>
              <a:pPr/>
              <a:t>‹#›</a:t>
            </a:fld>
            <a:endParaRPr lang="en-US" altLang="en-US"/>
          </a:p>
        </p:txBody>
      </p:sp>
    </p:spTree>
    <p:extLst>
      <p:ext uri="{BB962C8B-B14F-4D97-AF65-F5344CB8AC3E}">
        <p14:creationId xmlns:p14="http://schemas.microsoft.com/office/powerpoint/2010/main" val="2252842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A600-5643-4DF1-AFAB-691D74C4E7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F54833-9C3E-4C08-9CCD-F6FBD1E1A80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B4D571-49EC-48C0-840E-11D410C46B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49F904-4793-4595-BBC3-5B92E978A36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C2173BA-75E2-4913-A743-4FB3AEC496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B8AA57C-F095-45CD-B490-CD93FFAB4ECA}"/>
              </a:ext>
            </a:extLst>
          </p:cNvPr>
          <p:cNvSpPr>
            <a:spLocks noGrp="1"/>
          </p:cNvSpPr>
          <p:nvPr>
            <p:ph type="sldNum" sz="quarter" idx="12"/>
          </p:nvPr>
        </p:nvSpPr>
        <p:spPr/>
        <p:txBody>
          <a:bodyPr/>
          <a:lstStyle>
            <a:lvl1pPr>
              <a:defRPr/>
            </a:lvl1pPr>
          </a:lstStyle>
          <a:p>
            <a:fld id="{E318F5F3-966A-4B1C-93BF-14A76991CBDE}" type="slidenum">
              <a:rPr lang="en-US" altLang="en-US"/>
              <a:pPr/>
              <a:t>‹#›</a:t>
            </a:fld>
            <a:endParaRPr lang="en-US" altLang="en-US"/>
          </a:p>
        </p:txBody>
      </p:sp>
    </p:spTree>
    <p:extLst>
      <p:ext uri="{BB962C8B-B14F-4D97-AF65-F5344CB8AC3E}">
        <p14:creationId xmlns:p14="http://schemas.microsoft.com/office/powerpoint/2010/main" val="230242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5A7D0508-287B-4103-B272-7459426505F3}"/>
              </a:ext>
            </a:extLst>
          </p:cNvPr>
          <p:cNvGrpSpPr>
            <a:grpSpLocks/>
          </p:cNvGrpSpPr>
          <p:nvPr/>
        </p:nvGrpSpPr>
        <p:grpSpPr bwMode="auto">
          <a:xfrm>
            <a:off x="0" y="2438400"/>
            <a:ext cx="9144000" cy="4046538"/>
            <a:chOff x="0" y="1536"/>
            <a:chExt cx="5760" cy="2549"/>
          </a:xfrm>
        </p:grpSpPr>
        <p:sp>
          <p:nvSpPr>
            <p:cNvPr id="4099" name="Rectangle 3">
              <a:extLst>
                <a:ext uri="{FF2B5EF4-FFF2-40B4-BE49-F238E27FC236}">
                  <a16:creationId xmlns:a16="http://schemas.microsoft.com/office/drawing/2014/main" id="{CDA48899-F3E3-4219-9521-902E3E3E1437}"/>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Freeform 4">
              <a:extLst>
                <a:ext uri="{FF2B5EF4-FFF2-40B4-BE49-F238E27FC236}">
                  <a16:creationId xmlns:a16="http://schemas.microsoft.com/office/drawing/2014/main" id="{2E0E9740-2334-4300-A635-7E97CCFFCDC8}"/>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Freeform 5">
              <a:extLst>
                <a:ext uri="{FF2B5EF4-FFF2-40B4-BE49-F238E27FC236}">
                  <a16:creationId xmlns:a16="http://schemas.microsoft.com/office/drawing/2014/main" id="{1A6D9404-66BF-48BD-BF10-6B76D67C3ACB}"/>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a:extLst>
                <a:ext uri="{FF2B5EF4-FFF2-40B4-BE49-F238E27FC236}">
                  <a16:creationId xmlns:a16="http://schemas.microsoft.com/office/drawing/2014/main" id="{C47EDE0F-2147-48C7-A1A3-14F51C10C9B5}"/>
                </a:ext>
              </a:extLst>
            </p:cNvPr>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a:extLst>
                <a:ext uri="{FF2B5EF4-FFF2-40B4-BE49-F238E27FC236}">
                  <a16:creationId xmlns:a16="http://schemas.microsoft.com/office/drawing/2014/main" id="{2ACB3F3F-F8B9-49A2-AE37-48087C662F37}"/>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a:extLst>
                <a:ext uri="{FF2B5EF4-FFF2-40B4-BE49-F238E27FC236}">
                  <a16:creationId xmlns:a16="http://schemas.microsoft.com/office/drawing/2014/main" id="{B4DB247D-FB62-4691-82F1-E6AC092DBB6E}"/>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a:extLst>
                <a:ext uri="{FF2B5EF4-FFF2-40B4-BE49-F238E27FC236}">
                  <a16:creationId xmlns:a16="http://schemas.microsoft.com/office/drawing/2014/main" id="{72964A83-E0E9-42EC-A934-74838766825D}"/>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CD97504C-1A0E-4D16-B054-8D306ED8CC88}"/>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a:extLst>
                <a:ext uri="{FF2B5EF4-FFF2-40B4-BE49-F238E27FC236}">
                  <a16:creationId xmlns:a16="http://schemas.microsoft.com/office/drawing/2014/main" id="{8A3D78B2-9992-42BE-B5E6-ED8DABDC01B0}"/>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a:extLst>
                <a:ext uri="{FF2B5EF4-FFF2-40B4-BE49-F238E27FC236}">
                  <a16:creationId xmlns:a16="http://schemas.microsoft.com/office/drawing/2014/main" id="{0D265569-8F66-4F01-A340-5672530B31A2}"/>
                </a:ext>
              </a:extLst>
            </p:cNvPr>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a:extLst>
                <a:ext uri="{FF2B5EF4-FFF2-40B4-BE49-F238E27FC236}">
                  <a16:creationId xmlns:a16="http://schemas.microsoft.com/office/drawing/2014/main" id="{90DAA2E3-98AB-4C2C-9DA5-89553738CD4F}"/>
                </a:ext>
              </a:extLst>
            </p:cNvPr>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a:extLst>
                <a:ext uri="{FF2B5EF4-FFF2-40B4-BE49-F238E27FC236}">
                  <a16:creationId xmlns:a16="http://schemas.microsoft.com/office/drawing/2014/main" id="{36DDF4AA-D689-4122-9543-0C5D69F98776}"/>
                </a:ext>
              </a:extLst>
            </p:cNvPr>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15">
              <a:extLst>
                <a:ext uri="{FF2B5EF4-FFF2-40B4-BE49-F238E27FC236}">
                  <a16:creationId xmlns:a16="http://schemas.microsoft.com/office/drawing/2014/main" id="{953ED9F3-A63B-4975-8EB4-6D92E3386F42}"/>
                </a:ext>
              </a:extLst>
            </p:cNvPr>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a:extLst>
                <a:ext uri="{FF2B5EF4-FFF2-40B4-BE49-F238E27FC236}">
                  <a16:creationId xmlns:a16="http://schemas.microsoft.com/office/drawing/2014/main" id="{A8E12788-0B4A-460F-B769-8473D65F0230}"/>
                </a:ext>
              </a:extLst>
            </p:cNvPr>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a:extLst>
                <a:ext uri="{FF2B5EF4-FFF2-40B4-BE49-F238E27FC236}">
                  <a16:creationId xmlns:a16="http://schemas.microsoft.com/office/drawing/2014/main" id="{4C7452FA-97BB-4209-863D-BED87A085D15}"/>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4114" name="Rectangle 18">
            <a:extLst>
              <a:ext uri="{FF2B5EF4-FFF2-40B4-BE49-F238E27FC236}">
                <a16:creationId xmlns:a16="http://schemas.microsoft.com/office/drawing/2014/main" id="{1F39DD95-EDEB-41FD-BFFD-F61F35C134B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115" name="Rectangle 19">
            <a:extLst>
              <a:ext uri="{FF2B5EF4-FFF2-40B4-BE49-F238E27FC236}">
                <a16:creationId xmlns:a16="http://schemas.microsoft.com/office/drawing/2014/main" id="{6EAFF557-3769-42AC-972E-B78E0616D43F}"/>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4116" name="Rectangle 20">
            <a:extLst>
              <a:ext uri="{FF2B5EF4-FFF2-40B4-BE49-F238E27FC236}">
                <a16:creationId xmlns:a16="http://schemas.microsoft.com/office/drawing/2014/main" id="{66BB7E7E-C077-4F7C-B1D0-33517FE1BDB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4117" name="Rectangle 21">
            <a:extLst>
              <a:ext uri="{FF2B5EF4-FFF2-40B4-BE49-F238E27FC236}">
                <a16:creationId xmlns:a16="http://schemas.microsoft.com/office/drawing/2014/main" id="{8D8545AA-9F9B-4032-B9EA-F932E8247C2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06EC1F9-F438-4E84-BAED-A0225F6BA317}" type="slidenum">
              <a:rPr lang="en-US" altLang="en-US"/>
              <a:pPr/>
              <a:t>‹#›</a:t>
            </a:fld>
            <a:endParaRPr lang="en-US" altLang="en-US"/>
          </a:p>
        </p:txBody>
      </p:sp>
      <p:sp>
        <p:nvSpPr>
          <p:cNvPr id="4118" name="Rectangle 22">
            <a:extLst>
              <a:ext uri="{FF2B5EF4-FFF2-40B4-BE49-F238E27FC236}">
                <a16:creationId xmlns:a16="http://schemas.microsoft.com/office/drawing/2014/main" id="{B8AF1B3A-5A1A-4C7E-B143-B46A51F0CD8B}"/>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72C7A99-E7E0-4270-8732-E4087AE5E017}"/>
              </a:ext>
            </a:extLst>
          </p:cNvPr>
          <p:cNvSpPr>
            <a:spLocks noGrp="1" noChangeArrowheads="1"/>
          </p:cNvSpPr>
          <p:nvPr>
            <p:ph type="ctrTitle"/>
          </p:nvPr>
        </p:nvSpPr>
        <p:spPr>
          <a:xfrm>
            <a:off x="685800" y="1734999"/>
            <a:ext cx="7772400" cy="1754326"/>
          </a:xfrm>
        </p:spPr>
        <p:txBody>
          <a:bodyPr>
            <a:spAutoFit/>
          </a:bodyPr>
          <a:lstStyle/>
          <a:p>
            <a:r>
              <a:rPr lang="en-US" altLang="en-US" dirty="0"/>
              <a:t>The Holy Spirit</a:t>
            </a:r>
            <a:br>
              <a:rPr lang="en-US" altLang="en-US" dirty="0"/>
            </a:br>
            <a:r>
              <a:rPr lang="en-US" altLang="en-US" dirty="0"/>
              <a:t>Lesson 2</a:t>
            </a:r>
          </a:p>
        </p:txBody>
      </p:sp>
      <p:sp>
        <p:nvSpPr>
          <p:cNvPr id="2051" name="Rectangle 3">
            <a:extLst>
              <a:ext uri="{FF2B5EF4-FFF2-40B4-BE49-F238E27FC236}">
                <a16:creationId xmlns:a16="http://schemas.microsoft.com/office/drawing/2014/main" id="{D72DF7F6-FB57-4D50-972B-50A88E3FD710}"/>
              </a:ext>
            </a:extLst>
          </p:cNvPr>
          <p:cNvSpPr>
            <a:spLocks noGrp="1" noChangeArrowheads="1"/>
          </p:cNvSpPr>
          <p:nvPr>
            <p:ph type="subTitle" idx="1"/>
          </p:nvPr>
        </p:nvSpPr>
        <p:spPr>
          <a:xfrm>
            <a:off x="457200" y="3886200"/>
            <a:ext cx="8382000" cy="1752600"/>
          </a:xfrm>
        </p:spPr>
        <p:txBody>
          <a:bodyPr>
            <a:spAutoFit/>
          </a:bodyPr>
          <a:lstStyle/>
          <a:p>
            <a:pPr>
              <a:lnSpc>
                <a:spcPct val="90000"/>
              </a:lnSpc>
            </a:pPr>
            <a:r>
              <a:rPr lang="en-US" altLang="en-US" sz="5400" b="1" dirty="0"/>
              <a:t>Conviction</a:t>
            </a:r>
          </a:p>
          <a:p>
            <a:pPr>
              <a:lnSpc>
                <a:spcPct val="90000"/>
              </a:lnSpc>
            </a:pPr>
            <a:r>
              <a:rPr lang="en-US" altLang="en-US" sz="5400" b="1" dirty="0"/>
              <a:t>And Conversion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5A0BE88-0CFB-4227-977A-B06202B3F620}"/>
              </a:ext>
            </a:extLst>
          </p:cNvPr>
          <p:cNvSpPr>
            <a:spLocks noGrp="1" noChangeArrowheads="1"/>
          </p:cNvSpPr>
          <p:nvPr>
            <p:ph type="title"/>
          </p:nvPr>
        </p:nvSpPr>
        <p:spPr>
          <a:xfrm>
            <a:off x="457200" y="228600"/>
            <a:ext cx="8229600" cy="769441"/>
          </a:xfrm>
        </p:spPr>
        <p:txBody>
          <a:bodyPr>
            <a:spAutoFit/>
          </a:bodyPr>
          <a:lstStyle/>
          <a:p>
            <a:r>
              <a:rPr lang="en-US" altLang="en-US" dirty="0"/>
              <a:t>Heart Must Be Changed!</a:t>
            </a:r>
          </a:p>
        </p:txBody>
      </p:sp>
      <p:sp>
        <p:nvSpPr>
          <p:cNvPr id="14339" name="Rectangle 3">
            <a:extLst>
              <a:ext uri="{FF2B5EF4-FFF2-40B4-BE49-F238E27FC236}">
                <a16:creationId xmlns:a16="http://schemas.microsoft.com/office/drawing/2014/main" id="{BF8BF345-C0F6-465C-97A7-0094C532A534}"/>
              </a:ext>
            </a:extLst>
          </p:cNvPr>
          <p:cNvSpPr>
            <a:spLocks noGrp="1" noChangeArrowheads="1"/>
          </p:cNvSpPr>
          <p:nvPr>
            <p:ph type="body" idx="1"/>
          </p:nvPr>
        </p:nvSpPr>
        <p:spPr>
          <a:xfrm>
            <a:off x="132762" y="1066800"/>
            <a:ext cx="8915400" cy="5562600"/>
          </a:xfrm>
        </p:spPr>
        <p:txBody>
          <a:bodyPr wrap="square">
            <a:spAutoFit/>
          </a:bodyPr>
          <a:lstStyle/>
          <a:p>
            <a:pPr>
              <a:lnSpc>
                <a:spcPct val="90000"/>
              </a:lnSpc>
            </a:pPr>
            <a:r>
              <a:rPr lang="en-US" altLang="en-US" b="1" dirty="0"/>
              <a:t>Jeremiah 17:9</a:t>
            </a:r>
            <a:r>
              <a:rPr lang="en-US" altLang="en-US" dirty="0"/>
              <a:t>, </a:t>
            </a:r>
            <a:r>
              <a:rPr lang="en-US" altLang="en-US" i="1" dirty="0"/>
              <a:t>“</a:t>
            </a:r>
            <a:r>
              <a:rPr lang="en-US" altLang="en-US" b="1" i="1" dirty="0"/>
              <a:t>The </a:t>
            </a:r>
            <a:r>
              <a:rPr lang="en-US" altLang="en-US" b="1" i="1" u="sng" dirty="0"/>
              <a:t>heart is deceitful</a:t>
            </a:r>
            <a:r>
              <a:rPr lang="en-US" altLang="en-US" b="1" i="1" dirty="0"/>
              <a:t> above all things, and it is exceedingly corrupt: who can know it?</a:t>
            </a:r>
            <a:r>
              <a:rPr lang="en-US" altLang="en-US" i="1" dirty="0"/>
              <a:t>”</a:t>
            </a:r>
          </a:p>
          <a:p>
            <a:pPr>
              <a:lnSpc>
                <a:spcPct val="90000"/>
              </a:lnSpc>
            </a:pPr>
            <a:r>
              <a:rPr lang="en-US" altLang="en-US" b="1" dirty="0"/>
              <a:t>Matthew 15:18-20</a:t>
            </a:r>
            <a:r>
              <a:rPr lang="en-US" altLang="en-US" dirty="0"/>
              <a:t>, </a:t>
            </a:r>
            <a:r>
              <a:rPr lang="en-US" altLang="en-US" i="1" dirty="0"/>
              <a:t>“</a:t>
            </a:r>
            <a:r>
              <a:rPr lang="en-US" altLang="en-US" b="1" i="1" dirty="0"/>
              <a:t>But the things which proceed out of the mouth come forth </a:t>
            </a:r>
            <a:r>
              <a:rPr lang="en-US" altLang="en-US" b="1" i="1" u="sng" dirty="0"/>
              <a:t>out of the heart</a:t>
            </a:r>
            <a:r>
              <a:rPr lang="en-US" altLang="en-US" i="1" dirty="0"/>
              <a:t>;</a:t>
            </a:r>
            <a:r>
              <a:rPr lang="en-US" altLang="en-US" b="1" i="1" dirty="0"/>
              <a:t> and they defile the man</a:t>
            </a:r>
            <a:r>
              <a:rPr lang="en-US" altLang="en-US" i="1" dirty="0"/>
              <a:t>. </a:t>
            </a:r>
            <a:r>
              <a:rPr lang="en-US" altLang="en-US" b="1" i="1" dirty="0"/>
              <a:t>For </a:t>
            </a:r>
            <a:r>
              <a:rPr lang="en-US" altLang="en-US" b="1" i="1" u="sng" dirty="0"/>
              <a:t>out of the heart</a:t>
            </a:r>
            <a:r>
              <a:rPr lang="en-US" altLang="en-US" b="1" i="1" dirty="0"/>
              <a:t> come forth evil thoughts</a:t>
            </a:r>
            <a:r>
              <a:rPr lang="en-US" altLang="en-US" i="1" dirty="0"/>
              <a:t>, </a:t>
            </a:r>
            <a:r>
              <a:rPr lang="en-US" altLang="en-US" b="1" i="1" dirty="0"/>
              <a:t>murders</a:t>
            </a:r>
            <a:r>
              <a:rPr lang="en-US" altLang="en-US" i="1" dirty="0"/>
              <a:t>, </a:t>
            </a:r>
            <a:r>
              <a:rPr lang="en-US" altLang="en-US" b="1" i="1" dirty="0"/>
              <a:t>adulteries</a:t>
            </a:r>
            <a:r>
              <a:rPr lang="en-US" altLang="en-US" i="1" dirty="0"/>
              <a:t>, </a:t>
            </a:r>
            <a:r>
              <a:rPr lang="en-US" altLang="en-US" b="1" i="1" dirty="0"/>
              <a:t>fornications</a:t>
            </a:r>
            <a:r>
              <a:rPr lang="en-US" altLang="en-US" i="1" dirty="0"/>
              <a:t>, </a:t>
            </a:r>
            <a:r>
              <a:rPr lang="en-US" altLang="en-US" b="1" i="1" dirty="0"/>
              <a:t>thefts</a:t>
            </a:r>
            <a:r>
              <a:rPr lang="en-US" altLang="en-US" i="1" dirty="0"/>
              <a:t>, </a:t>
            </a:r>
            <a:r>
              <a:rPr lang="en-US" altLang="en-US" b="1" i="1" dirty="0"/>
              <a:t>false witness</a:t>
            </a:r>
            <a:r>
              <a:rPr lang="en-US" altLang="en-US" i="1" dirty="0"/>
              <a:t>, </a:t>
            </a:r>
            <a:r>
              <a:rPr lang="en-US" altLang="en-US" b="1" i="1" dirty="0"/>
              <a:t>railings</a:t>
            </a:r>
            <a:r>
              <a:rPr lang="en-US" altLang="en-US" i="1" dirty="0"/>
              <a:t>: </a:t>
            </a:r>
            <a:r>
              <a:rPr lang="en-US" altLang="en-US" b="1" i="1" dirty="0"/>
              <a:t>these are the things which defile the man</a:t>
            </a:r>
            <a:r>
              <a:rPr lang="en-US" altLang="en-US" i="1" dirty="0"/>
              <a:t>; </a:t>
            </a:r>
            <a:r>
              <a:rPr lang="en-US" altLang="en-US" b="1" i="1" dirty="0"/>
              <a:t>but to eat with unwashen hands defileth not the man</a:t>
            </a:r>
            <a:r>
              <a:rPr lang="en-US" altLang="en-US" i="1" dirty="0"/>
              <a:t>.”</a:t>
            </a:r>
          </a:p>
          <a:p>
            <a:pPr>
              <a:lnSpc>
                <a:spcPct val="90000"/>
              </a:lnSpc>
            </a:pPr>
            <a:r>
              <a:rPr lang="en-US" altLang="en-US" b="1" dirty="0"/>
              <a:t>Acts 15:9</a:t>
            </a:r>
            <a:r>
              <a:rPr lang="en-US" altLang="en-US" dirty="0"/>
              <a:t>, </a:t>
            </a:r>
            <a:r>
              <a:rPr lang="en-US" altLang="en-US" i="1" dirty="0"/>
              <a:t>“</a:t>
            </a:r>
            <a:r>
              <a:rPr lang="en-US" altLang="en-US" b="1" i="1" dirty="0"/>
              <a:t>and he made no distinction between us and them, </a:t>
            </a:r>
            <a:r>
              <a:rPr lang="en-US" altLang="en-US" b="1" i="1" u="sng" dirty="0"/>
              <a:t>cleansing their hearts</a:t>
            </a:r>
            <a:r>
              <a:rPr lang="en-US" altLang="en-US" b="1" i="1" dirty="0"/>
              <a:t> by faith</a:t>
            </a:r>
            <a:r>
              <a:rPr lang="en-US" altLang="en-US" i="1"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24E6B44-5D12-484E-82DE-BC787BE7FA9F}"/>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Heart?</a:t>
            </a:r>
          </a:p>
        </p:txBody>
      </p:sp>
      <p:sp>
        <p:nvSpPr>
          <p:cNvPr id="16387" name="Rectangle 3">
            <a:extLst>
              <a:ext uri="{FF2B5EF4-FFF2-40B4-BE49-F238E27FC236}">
                <a16:creationId xmlns:a16="http://schemas.microsoft.com/office/drawing/2014/main" id="{16C30940-9ADA-488C-9864-0287DE0A7EAB}"/>
              </a:ext>
            </a:extLst>
          </p:cNvPr>
          <p:cNvSpPr>
            <a:spLocks noGrp="1" noChangeArrowheads="1"/>
          </p:cNvSpPr>
          <p:nvPr>
            <p:ph type="body" idx="1"/>
          </p:nvPr>
        </p:nvSpPr>
        <p:spPr>
          <a:xfrm>
            <a:off x="457200" y="1600200"/>
            <a:ext cx="8229600" cy="3207032"/>
          </a:xfrm>
        </p:spPr>
        <p:txBody>
          <a:bodyPr>
            <a:spAutoFit/>
          </a:bodyPr>
          <a:lstStyle/>
          <a:p>
            <a:r>
              <a:rPr lang="en-US" altLang="en-US" sz="4400" dirty="0"/>
              <a:t>Thinks. Genesis 6:5; Proverbs 23:7</a:t>
            </a:r>
          </a:p>
          <a:p>
            <a:r>
              <a:rPr lang="en-US" altLang="en-US" sz="4400" dirty="0"/>
              <a:t>Reasons. Mark 2:8</a:t>
            </a:r>
          </a:p>
          <a:p>
            <a:r>
              <a:rPr lang="en-US" altLang="en-US" sz="4400" dirty="0"/>
              <a:t>Understands. Matthew 13:15</a:t>
            </a:r>
          </a:p>
          <a:p>
            <a:r>
              <a:rPr lang="en-US" altLang="en-US" sz="4400" dirty="0"/>
              <a:t>Believes. Acts 8:37; Romans 10:10</a:t>
            </a:r>
          </a:p>
        </p:txBody>
      </p:sp>
      <p:sp>
        <p:nvSpPr>
          <p:cNvPr id="16388" name="Text Box 4">
            <a:extLst>
              <a:ext uri="{FF2B5EF4-FFF2-40B4-BE49-F238E27FC236}">
                <a16:creationId xmlns:a16="http://schemas.microsoft.com/office/drawing/2014/main" id="{BBA16A26-89BF-4FD8-82B2-5FC65031E34E}"/>
              </a:ext>
            </a:extLst>
          </p:cNvPr>
          <p:cNvSpPr txBox="1">
            <a:spLocks noChangeArrowheads="1"/>
          </p:cNvSpPr>
          <p:nvPr/>
        </p:nvSpPr>
        <p:spPr bwMode="auto">
          <a:xfrm>
            <a:off x="533400" y="5715000"/>
            <a:ext cx="8229600" cy="10064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dirty="0">
                <a:solidFill>
                  <a:srgbClr val="FF0000"/>
                </a:solidFill>
                <a:effectLst>
                  <a:outerShdw blurRad="38100" dist="38100" dir="2700000" algn="tl">
                    <a:srgbClr val="C0C0C0"/>
                  </a:outerShdw>
                </a:effectLst>
              </a:rPr>
              <a:t>Intellect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9D804E6-E07F-4CD1-9202-78D4BBEDAEF2}"/>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Heart?</a:t>
            </a:r>
          </a:p>
        </p:txBody>
      </p:sp>
      <p:sp>
        <p:nvSpPr>
          <p:cNvPr id="17411" name="Rectangle 3">
            <a:extLst>
              <a:ext uri="{FF2B5EF4-FFF2-40B4-BE49-F238E27FC236}">
                <a16:creationId xmlns:a16="http://schemas.microsoft.com/office/drawing/2014/main" id="{61D574C8-ABCF-4ACA-83B0-6789AF5652FC}"/>
              </a:ext>
            </a:extLst>
          </p:cNvPr>
          <p:cNvSpPr>
            <a:spLocks noGrp="1" noChangeArrowheads="1"/>
          </p:cNvSpPr>
          <p:nvPr>
            <p:ph type="body" idx="1"/>
          </p:nvPr>
        </p:nvSpPr>
        <p:spPr>
          <a:xfrm>
            <a:off x="457200" y="1600200"/>
            <a:ext cx="8229600" cy="2394502"/>
          </a:xfrm>
        </p:spPr>
        <p:txBody>
          <a:bodyPr>
            <a:spAutoFit/>
          </a:bodyPr>
          <a:lstStyle/>
          <a:p>
            <a:r>
              <a:rPr lang="en-US" altLang="en-US" sz="4400" dirty="0"/>
              <a:t>Plans and Intends. Hebrews 4:12</a:t>
            </a:r>
          </a:p>
          <a:p>
            <a:r>
              <a:rPr lang="en-US" altLang="en-US" sz="4400" dirty="0"/>
              <a:t>Purposes. 2 Corinthians 9:7</a:t>
            </a:r>
          </a:p>
          <a:p>
            <a:r>
              <a:rPr lang="en-US" altLang="en-US" sz="4400" dirty="0"/>
              <a:t>Executes obedience. Romans 6:17</a:t>
            </a:r>
          </a:p>
        </p:txBody>
      </p:sp>
      <p:sp>
        <p:nvSpPr>
          <p:cNvPr id="17412" name="Text Box 4">
            <a:extLst>
              <a:ext uri="{FF2B5EF4-FFF2-40B4-BE49-F238E27FC236}">
                <a16:creationId xmlns:a16="http://schemas.microsoft.com/office/drawing/2014/main" id="{37DF187E-4000-4828-9322-01590B558487}"/>
              </a:ext>
            </a:extLst>
          </p:cNvPr>
          <p:cNvSpPr txBox="1">
            <a:spLocks noChangeArrowheads="1"/>
          </p:cNvSpPr>
          <p:nvPr/>
        </p:nvSpPr>
        <p:spPr bwMode="auto">
          <a:xfrm>
            <a:off x="533400" y="5715000"/>
            <a:ext cx="8229600" cy="10064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dirty="0">
                <a:solidFill>
                  <a:srgbClr val="FF0000"/>
                </a:solidFill>
                <a:effectLst>
                  <a:outerShdw blurRad="38100" dist="38100" dir="2700000" algn="tl">
                    <a:srgbClr val="C0C0C0"/>
                  </a:outerShdw>
                </a:effectLst>
              </a:rPr>
              <a:t>Will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B1BF9EA-A0B4-4357-A27F-A92EED7CCD07}"/>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Heart?</a:t>
            </a:r>
          </a:p>
        </p:txBody>
      </p:sp>
      <p:sp>
        <p:nvSpPr>
          <p:cNvPr id="18435" name="Rectangle 3">
            <a:extLst>
              <a:ext uri="{FF2B5EF4-FFF2-40B4-BE49-F238E27FC236}">
                <a16:creationId xmlns:a16="http://schemas.microsoft.com/office/drawing/2014/main" id="{56DD6EFC-CE8E-47E5-9A97-7BC7DA14319D}"/>
              </a:ext>
            </a:extLst>
          </p:cNvPr>
          <p:cNvSpPr>
            <a:spLocks noGrp="1" noChangeArrowheads="1"/>
          </p:cNvSpPr>
          <p:nvPr>
            <p:ph type="body" idx="1"/>
          </p:nvPr>
        </p:nvSpPr>
        <p:spPr>
          <a:xfrm>
            <a:off x="457200" y="1600200"/>
            <a:ext cx="8229600" cy="3207032"/>
          </a:xfrm>
        </p:spPr>
        <p:txBody>
          <a:bodyPr>
            <a:spAutoFit/>
          </a:bodyPr>
          <a:lstStyle/>
          <a:p>
            <a:r>
              <a:rPr lang="en-US" altLang="en-US" sz="4400" dirty="0"/>
              <a:t>Desires. Romans 10:1</a:t>
            </a:r>
          </a:p>
          <a:p>
            <a:r>
              <a:rPr lang="en-US" altLang="en-US" sz="4400" dirty="0"/>
              <a:t>Loves. Matthew 22:37</a:t>
            </a:r>
          </a:p>
          <a:p>
            <a:r>
              <a:rPr lang="en-US" altLang="en-US" sz="4400" dirty="0"/>
              <a:t>Despises. 2 Samuel 6:16</a:t>
            </a:r>
          </a:p>
          <a:p>
            <a:r>
              <a:rPr lang="en-US" altLang="en-US" sz="4400" dirty="0"/>
              <a:t>Trusts. Proverbs 3:5</a:t>
            </a:r>
          </a:p>
        </p:txBody>
      </p:sp>
      <p:sp>
        <p:nvSpPr>
          <p:cNvPr id="18436" name="Text Box 4">
            <a:extLst>
              <a:ext uri="{FF2B5EF4-FFF2-40B4-BE49-F238E27FC236}">
                <a16:creationId xmlns:a16="http://schemas.microsoft.com/office/drawing/2014/main" id="{87BBC233-F523-4B07-85D5-9389C0DE4203}"/>
              </a:ext>
            </a:extLst>
          </p:cNvPr>
          <p:cNvSpPr txBox="1">
            <a:spLocks noChangeArrowheads="1"/>
          </p:cNvSpPr>
          <p:nvPr/>
        </p:nvSpPr>
        <p:spPr bwMode="auto">
          <a:xfrm>
            <a:off x="533400" y="5715000"/>
            <a:ext cx="8229600" cy="10064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dirty="0">
                <a:solidFill>
                  <a:srgbClr val="FF0000"/>
                </a:solidFill>
                <a:effectLst>
                  <a:outerShdw blurRad="38100" dist="38100" dir="2700000" algn="tl">
                    <a:srgbClr val="C0C0C0"/>
                  </a:outerShdw>
                </a:effectLst>
              </a:rPr>
              <a:t>Emotions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9445C7-5647-4ECE-8165-1CEF8192DBA4}"/>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Heart?</a:t>
            </a:r>
          </a:p>
        </p:txBody>
      </p:sp>
      <p:sp>
        <p:nvSpPr>
          <p:cNvPr id="19459" name="Rectangle 3">
            <a:extLst>
              <a:ext uri="{FF2B5EF4-FFF2-40B4-BE49-F238E27FC236}">
                <a16:creationId xmlns:a16="http://schemas.microsoft.com/office/drawing/2014/main" id="{08F60D06-715B-4982-A569-3878363FC05F}"/>
              </a:ext>
            </a:extLst>
          </p:cNvPr>
          <p:cNvSpPr>
            <a:spLocks noGrp="1" noChangeArrowheads="1"/>
          </p:cNvSpPr>
          <p:nvPr>
            <p:ph type="body" idx="1"/>
          </p:nvPr>
        </p:nvSpPr>
        <p:spPr>
          <a:xfrm>
            <a:off x="457200" y="1600200"/>
            <a:ext cx="8305800" cy="2394502"/>
          </a:xfrm>
        </p:spPr>
        <p:txBody>
          <a:bodyPr>
            <a:spAutoFit/>
          </a:bodyPr>
          <a:lstStyle/>
          <a:p>
            <a:pPr>
              <a:buFontTx/>
              <a:buNone/>
            </a:pPr>
            <a:r>
              <a:rPr lang="en-US" altLang="en-US" sz="4400" dirty="0"/>
              <a:t>Pricked. Acts 2:37</a:t>
            </a:r>
          </a:p>
          <a:p>
            <a:pPr>
              <a:buFontTx/>
              <a:buNone/>
            </a:pPr>
            <a:r>
              <a:rPr lang="en-US" altLang="en-US" sz="4400" dirty="0"/>
              <a:t>Cut. Acts 5:33; 7:54</a:t>
            </a:r>
          </a:p>
          <a:p>
            <a:pPr>
              <a:buFontTx/>
              <a:buNone/>
            </a:pPr>
            <a:r>
              <a:rPr lang="en-US" altLang="en-US" sz="4400" dirty="0"/>
              <a:t>Condemn or approve. 1 John 3:19-21</a:t>
            </a:r>
          </a:p>
        </p:txBody>
      </p:sp>
      <p:sp>
        <p:nvSpPr>
          <p:cNvPr id="19460" name="Text Box 4">
            <a:extLst>
              <a:ext uri="{FF2B5EF4-FFF2-40B4-BE49-F238E27FC236}">
                <a16:creationId xmlns:a16="http://schemas.microsoft.com/office/drawing/2014/main" id="{3AB33708-5D38-4B6B-B1E8-85D214F8E21E}"/>
              </a:ext>
            </a:extLst>
          </p:cNvPr>
          <p:cNvSpPr txBox="1">
            <a:spLocks noChangeArrowheads="1"/>
          </p:cNvSpPr>
          <p:nvPr/>
        </p:nvSpPr>
        <p:spPr bwMode="auto">
          <a:xfrm>
            <a:off x="533400" y="5715000"/>
            <a:ext cx="8229600" cy="10064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dirty="0">
                <a:solidFill>
                  <a:srgbClr val="FF0000"/>
                </a:solidFill>
                <a:effectLst>
                  <a:outerShdw blurRad="38100" dist="38100" dir="2700000" algn="tl">
                    <a:srgbClr val="C0C0C0"/>
                  </a:outerShdw>
                </a:effectLst>
              </a:rPr>
              <a:t>Conscience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257B017-1EF5-492E-95EB-F471558B3A60}"/>
              </a:ext>
            </a:extLst>
          </p:cNvPr>
          <p:cNvSpPr>
            <a:spLocks noGrp="1" noChangeArrowheads="1"/>
          </p:cNvSpPr>
          <p:nvPr>
            <p:ph type="body" idx="1"/>
          </p:nvPr>
        </p:nvSpPr>
        <p:spPr>
          <a:xfrm>
            <a:off x="228600" y="381000"/>
            <a:ext cx="8686800" cy="5853910"/>
          </a:xfrm>
        </p:spPr>
        <p:txBody>
          <a:bodyPr>
            <a:spAutoFit/>
          </a:bodyPr>
          <a:lstStyle/>
          <a:p>
            <a:pPr>
              <a:buFont typeface="Wingdings" panose="05000000000000000000" pitchFamily="2" charset="2"/>
              <a:buChar char="Ø"/>
            </a:pPr>
            <a:r>
              <a:rPr lang="en-US" altLang="en-US" sz="3600" dirty="0"/>
              <a:t>Corruption begins in the heart.</a:t>
            </a:r>
            <a:br>
              <a:rPr lang="en-US" altLang="en-US" sz="3600" dirty="0"/>
            </a:br>
            <a:r>
              <a:rPr lang="en-US" altLang="en-US" sz="3600" dirty="0">
                <a:solidFill>
                  <a:schemeClr val="folHlink"/>
                </a:solidFill>
              </a:rPr>
              <a:t>(Matthew 15:18f)</a:t>
            </a:r>
          </a:p>
          <a:p>
            <a:pPr>
              <a:buFont typeface="Wingdings" panose="05000000000000000000" pitchFamily="2" charset="2"/>
              <a:buChar char="Ø"/>
            </a:pPr>
            <a:r>
              <a:rPr lang="en-US" altLang="en-US" sz="3600" dirty="0"/>
              <a:t>Salvation must therefore begin in the heart. </a:t>
            </a:r>
            <a:r>
              <a:rPr lang="en-US" altLang="en-US" sz="3600" dirty="0">
                <a:solidFill>
                  <a:schemeClr val="folHlink"/>
                </a:solidFill>
              </a:rPr>
              <a:t>(Romans 10:10)</a:t>
            </a:r>
          </a:p>
          <a:p>
            <a:pPr marL="0" indent="0">
              <a:buNone/>
            </a:pPr>
            <a:endParaRPr lang="en-US" altLang="en-US" sz="3600" dirty="0">
              <a:solidFill>
                <a:schemeClr val="folHlink"/>
              </a:solidFill>
            </a:endParaRPr>
          </a:p>
          <a:p>
            <a:pPr lvl="3">
              <a:buFont typeface="Wingdings" panose="05000000000000000000" pitchFamily="2" charset="2"/>
              <a:buChar char="Ø"/>
            </a:pPr>
            <a:r>
              <a:rPr lang="en-US" altLang="en-US" sz="5400" b="1" dirty="0"/>
              <a:t>But …</a:t>
            </a:r>
          </a:p>
          <a:p>
            <a:pPr>
              <a:buFont typeface="Wingdings" panose="05000000000000000000" pitchFamily="2" charset="2"/>
              <a:buChar char="Ø"/>
            </a:pPr>
            <a:r>
              <a:rPr lang="en-US" altLang="en-US" sz="3600" dirty="0"/>
              <a:t>Is this accomplished directly by the Holy Spirit operating on the heart of man or through some medium?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A84A1BC-469C-40D6-AFCA-9984608394EB}"/>
              </a:ext>
            </a:extLst>
          </p:cNvPr>
          <p:cNvSpPr>
            <a:spLocks noGrp="1" noChangeArrowheads="1"/>
          </p:cNvSpPr>
          <p:nvPr>
            <p:ph type="title"/>
          </p:nvPr>
        </p:nvSpPr>
        <p:spPr>
          <a:xfrm>
            <a:off x="95054" y="228600"/>
            <a:ext cx="8991600" cy="1292662"/>
          </a:xfrm>
        </p:spPr>
        <p:txBody>
          <a:bodyPr>
            <a:spAutoFit/>
          </a:bodyPr>
          <a:lstStyle/>
          <a:p>
            <a:r>
              <a:rPr lang="en-US" altLang="en-US" sz="3900" dirty="0"/>
              <a:t>The Holy Spirit Operates Through Divine Truth To Change The Heart Of Man</a:t>
            </a:r>
          </a:p>
        </p:txBody>
      </p:sp>
      <p:sp>
        <p:nvSpPr>
          <p:cNvPr id="21507" name="Rectangle 3">
            <a:extLst>
              <a:ext uri="{FF2B5EF4-FFF2-40B4-BE49-F238E27FC236}">
                <a16:creationId xmlns:a16="http://schemas.microsoft.com/office/drawing/2014/main" id="{E0AF8EA0-6854-4B15-A421-0AF1D8D4CDB0}"/>
              </a:ext>
            </a:extLst>
          </p:cNvPr>
          <p:cNvSpPr>
            <a:spLocks noGrp="1" noChangeArrowheads="1"/>
          </p:cNvSpPr>
          <p:nvPr>
            <p:ph type="body" idx="1"/>
          </p:nvPr>
        </p:nvSpPr>
        <p:spPr>
          <a:xfrm>
            <a:off x="132762" y="1676400"/>
            <a:ext cx="8915400" cy="5029262"/>
          </a:xfrm>
        </p:spPr>
        <p:txBody>
          <a:bodyPr wrap="square">
            <a:spAutoFit/>
          </a:bodyPr>
          <a:lstStyle/>
          <a:p>
            <a:pPr marL="0" indent="0">
              <a:lnSpc>
                <a:spcPct val="80000"/>
              </a:lnSpc>
              <a:buNone/>
            </a:pPr>
            <a:r>
              <a:rPr lang="en-US" altLang="en-US" sz="2800" b="1" dirty="0">
                <a:solidFill>
                  <a:srgbClr val="FFFF00"/>
                </a:solidFill>
              </a:rPr>
              <a:t>Old Testament Period</a:t>
            </a:r>
          </a:p>
          <a:p>
            <a:pPr>
              <a:lnSpc>
                <a:spcPct val="80000"/>
              </a:lnSpc>
            </a:pPr>
            <a:r>
              <a:rPr lang="en-US" altLang="en-US" sz="2400" b="1" dirty="0">
                <a:effectLst/>
              </a:rPr>
              <a:t>2 Samuel 23:2</a:t>
            </a:r>
            <a:r>
              <a:rPr lang="en-US" altLang="en-US" sz="2400" dirty="0">
                <a:effectLst/>
              </a:rPr>
              <a:t>, </a:t>
            </a:r>
            <a:r>
              <a:rPr lang="en-US" altLang="en-US" sz="2400" i="1" dirty="0">
                <a:effectLst/>
              </a:rPr>
              <a:t>“</a:t>
            </a:r>
            <a:r>
              <a:rPr lang="en-US" altLang="en-US" sz="2400" b="1" i="1" dirty="0">
                <a:effectLst/>
              </a:rPr>
              <a:t>The Spirit of the Lord spake by me, and his word was in my tongue</a:t>
            </a:r>
            <a:r>
              <a:rPr lang="en-US" altLang="en-US" sz="2400" i="1" dirty="0">
                <a:effectLst/>
              </a:rPr>
              <a:t>.”</a:t>
            </a:r>
            <a:endParaRPr lang="en-US" altLang="en-US" sz="2400" dirty="0">
              <a:effectLst/>
            </a:endParaRPr>
          </a:p>
          <a:p>
            <a:pPr>
              <a:lnSpc>
                <a:spcPct val="80000"/>
              </a:lnSpc>
            </a:pPr>
            <a:r>
              <a:rPr lang="en-US" altLang="en-US" sz="2400" b="1" dirty="0">
                <a:effectLst/>
              </a:rPr>
              <a:t>The Hebrew writer ascribes the words of David (Psalms 95:7-10) to the Holy Spirit – Hebrews 3:7-11</a:t>
            </a:r>
            <a:r>
              <a:rPr lang="en-US" altLang="en-US" sz="2400" dirty="0">
                <a:effectLst/>
              </a:rPr>
              <a:t>.</a:t>
            </a:r>
          </a:p>
          <a:p>
            <a:pPr>
              <a:lnSpc>
                <a:spcPct val="80000"/>
              </a:lnSpc>
            </a:pPr>
            <a:r>
              <a:rPr lang="en-US" altLang="en-US" sz="2400" b="1" dirty="0">
                <a:effectLst/>
              </a:rPr>
              <a:t>Peter said the words of David were by the Holy Spirit – Acts 1:16,</a:t>
            </a:r>
            <a:r>
              <a:rPr lang="en-US" altLang="en-US" sz="2400" dirty="0">
                <a:effectLst/>
              </a:rPr>
              <a:t> </a:t>
            </a:r>
            <a:r>
              <a:rPr lang="en-US" altLang="en-US" sz="2400" i="1" dirty="0">
                <a:effectLst/>
              </a:rPr>
              <a:t>“</a:t>
            </a:r>
            <a:r>
              <a:rPr lang="en-US" altLang="en-US" sz="2400" b="1" i="1" dirty="0">
                <a:effectLst/>
              </a:rPr>
              <a:t>Brethren, it was needful that the scriptures should be fulfilled which the Holy Spirit spake before by the mouth of David concerning Judas, who was guide to them that took Jesus</a:t>
            </a:r>
            <a:r>
              <a:rPr lang="en-US" altLang="en-US" sz="2400" i="1" dirty="0">
                <a:effectLst/>
              </a:rPr>
              <a:t>.”</a:t>
            </a:r>
          </a:p>
          <a:p>
            <a:pPr>
              <a:lnSpc>
                <a:spcPct val="80000"/>
              </a:lnSpc>
            </a:pPr>
            <a:r>
              <a:rPr lang="en-US" altLang="en-US" sz="2400" b="1" dirty="0">
                <a:effectLst/>
              </a:rPr>
              <a:t>Nehemiah 9:30</a:t>
            </a:r>
            <a:r>
              <a:rPr lang="en-US" altLang="en-US" sz="2400" dirty="0">
                <a:effectLst/>
              </a:rPr>
              <a:t>, </a:t>
            </a:r>
            <a:r>
              <a:rPr lang="en-US" altLang="en-US" sz="2400" i="1" dirty="0">
                <a:effectLst/>
              </a:rPr>
              <a:t>“</a:t>
            </a:r>
            <a:r>
              <a:rPr lang="en-US" altLang="en-US" sz="2400" b="1" i="1" dirty="0">
                <a:effectLst/>
              </a:rPr>
              <a:t>Yet many years didst thou forebear them and testifiedst against them by thy Spirit in thy prophets</a:t>
            </a:r>
            <a:r>
              <a:rPr lang="en-US" altLang="en-US" sz="2400" i="1" dirty="0">
                <a:effectLst/>
              </a:rPr>
              <a:t>.”</a:t>
            </a:r>
          </a:p>
          <a:p>
            <a:pPr>
              <a:lnSpc>
                <a:spcPct val="80000"/>
              </a:lnSpc>
            </a:pPr>
            <a:r>
              <a:rPr lang="en-US" altLang="en-US" sz="2400" b="1" dirty="0">
                <a:effectLst/>
              </a:rPr>
              <a:t>1 Peter 1:9-11 –</a:t>
            </a:r>
            <a:r>
              <a:rPr lang="en-US" altLang="en-US" sz="2400" dirty="0">
                <a:effectLst/>
              </a:rPr>
              <a:t> </a:t>
            </a:r>
            <a:r>
              <a:rPr lang="en-US" altLang="en-US" sz="2400" b="1" dirty="0">
                <a:effectLst/>
              </a:rPr>
              <a:t>Peter testifies concerning the prophets.</a:t>
            </a:r>
          </a:p>
          <a:p>
            <a:pPr>
              <a:lnSpc>
                <a:spcPct val="80000"/>
              </a:lnSpc>
            </a:pPr>
            <a:r>
              <a:rPr lang="en-US" altLang="en-US" sz="2400" b="1" dirty="0">
                <a:effectLst/>
              </a:rPr>
              <a:t>2 Peter 1:21</a:t>
            </a:r>
            <a:r>
              <a:rPr lang="en-US" altLang="en-US" sz="2400" dirty="0">
                <a:effectLst/>
              </a:rPr>
              <a:t>, </a:t>
            </a:r>
            <a:r>
              <a:rPr lang="en-US" altLang="en-US" sz="2400" i="1" dirty="0">
                <a:effectLst/>
              </a:rPr>
              <a:t>“</a:t>
            </a:r>
            <a:r>
              <a:rPr lang="en-US" altLang="en-US" sz="2400" b="1" i="1" dirty="0">
                <a:effectLst/>
              </a:rPr>
              <a:t>For prophecy came not in old time by the will of man; but holy men of God spake as they were moved by the Holy Ghost</a:t>
            </a:r>
            <a:r>
              <a:rPr lang="en-US" altLang="en-US" sz="2400" i="1" dirty="0">
                <a:effectLst/>
              </a:rPr>
              <a:t>.” (KJV)</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CDD0E01-FBD6-4041-B615-E24D9663BFCE}"/>
              </a:ext>
            </a:extLst>
          </p:cNvPr>
          <p:cNvSpPr>
            <a:spLocks noGrp="1" noChangeArrowheads="1"/>
          </p:cNvSpPr>
          <p:nvPr>
            <p:ph type="title"/>
          </p:nvPr>
        </p:nvSpPr>
        <p:spPr>
          <a:xfrm>
            <a:off x="95054" y="228600"/>
            <a:ext cx="8991600" cy="1292662"/>
          </a:xfrm>
        </p:spPr>
        <p:txBody>
          <a:bodyPr>
            <a:spAutoFit/>
          </a:bodyPr>
          <a:lstStyle/>
          <a:p>
            <a:r>
              <a:rPr lang="en-US" altLang="en-US" sz="3900" dirty="0"/>
              <a:t>The Holy Spirit Operates Through Divine Truth To Change The Heart Of Man </a:t>
            </a:r>
          </a:p>
        </p:txBody>
      </p:sp>
      <p:sp>
        <p:nvSpPr>
          <p:cNvPr id="22531" name="Rectangle 3">
            <a:extLst>
              <a:ext uri="{FF2B5EF4-FFF2-40B4-BE49-F238E27FC236}">
                <a16:creationId xmlns:a16="http://schemas.microsoft.com/office/drawing/2014/main" id="{DB865824-D19F-498E-A955-6935A6E3E3A7}"/>
              </a:ext>
            </a:extLst>
          </p:cNvPr>
          <p:cNvSpPr>
            <a:spLocks noGrp="1" noChangeArrowheads="1"/>
          </p:cNvSpPr>
          <p:nvPr>
            <p:ph type="body" idx="1"/>
          </p:nvPr>
        </p:nvSpPr>
        <p:spPr>
          <a:xfrm>
            <a:off x="152400" y="1905000"/>
            <a:ext cx="8839200" cy="4425827"/>
          </a:xfrm>
        </p:spPr>
        <p:txBody>
          <a:bodyPr>
            <a:spAutoFit/>
          </a:bodyPr>
          <a:lstStyle/>
          <a:p>
            <a:pPr marL="0" indent="0">
              <a:buNone/>
            </a:pPr>
            <a:r>
              <a:rPr lang="en-US" altLang="en-US" b="1" dirty="0">
                <a:solidFill>
                  <a:srgbClr val="FFFF00"/>
                </a:solidFill>
              </a:rPr>
              <a:t>New Testament Period</a:t>
            </a:r>
          </a:p>
          <a:p>
            <a:r>
              <a:rPr lang="en-US" altLang="en-US" dirty="0">
                <a:effectLst/>
              </a:rPr>
              <a:t>Ephesians 3:1-5</a:t>
            </a:r>
          </a:p>
          <a:p>
            <a:r>
              <a:rPr lang="en-US" altLang="en-US" b="1" dirty="0">
                <a:effectLst/>
              </a:rPr>
              <a:t>Revelation 3:6</a:t>
            </a:r>
            <a:r>
              <a:rPr lang="en-US" altLang="en-US" dirty="0">
                <a:effectLst/>
              </a:rPr>
              <a:t>, </a:t>
            </a:r>
            <a:r>
              <a:rPr lang="en-US" altLang="en-US" i="1" dirty="0">
                <a:effectLst/>
              </a:rPr>
              <a:t>“</a:t>
            </a:r>
            <a:r>
              <a:rPr lang="en-US" altLang="en-US" b="1" i="1" dirty="0">
                <a:effectLst/>
              </a:rPr>
              <a:t>He that hath an ear let him hear what the Spirit saith to the churches</a:t>
            </a:r>
            <a:r>
              <a:rPr lang="en-US" altLang="en-US" i="1" dirty="0">
                <a:effectLst/>
              </a:rPr>
              <a:t>.”</a:t>
            </a:r>
            <a:endParaRPr lang="en-US" altLang="en-US" dirty="0">
              <a:effectLst/>
            </a:endParaRPr>
          </a:p>
          <a:p>
            <a:r>
              <a:rPr lang="en-US" altLang="en-US" b="1" dirty="0">
                <a:effectLst/>
              </a:rPr>
              <a:t>1 Peter 1:12 – Peter said that he and others</a:t>
            </a:r>
            <a:r>
              <a:rPr lang="en-US" altLang="en-US" i="1" dirty="0">
                <a:effectLst/>
              </a:rPr>
              <a:t> “</a:t>
            </a:r>
            <a:r>
              <a:rPr lang="en-US" altLang="en-US" b="1" i="1" dirty="0">
                <a:effectLst/>
              </a:rPr>
              <a:t>preached the gospel unto you by the Holy Spirit sent forth from heaven</a:t>
            </a:r>
            <a:r>
              <a:rPr lang="en-US" altLang="en-US" i="1" dirty="0">
                <a:effectLst/>
              </a:rPr>
              <a:t>.”</a:t>
            </a:r>
          </a:p>
          <a:p>
            <a:r>
              <a:rPr lang="en-US" altLang="en-US" dirty="0">
                <a:effectLst/>
              </a:rPr>
              <a:t>Romans 1:16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6A07C7D-1BFE-46A0-B643-103EF14D8CAA}"/>
              </a:ext>
            </a:extLst>
          </p:cNvPr>
          <p:cNvSpPr>
            <a:spLocks noGrp="1" noChangeArrowheads="1"/>
          </p:cNvSpPr>
          <p:nvPr>
            <p:ph type="title"/>
          </p:nvPr>
        </p:nvSpPr>
        <p:spPr>
          <a:xfrm>
            <a:off x="228600" y="1589157"/>
            <a:ext cx="8686800" cy="707886"/>
          </a:xfrm>
        </p:spPr>
        <p:txBody>
          <a:bodyPr>
            <a:spAutoFit/>
          </a:bodyPr>
          <a:lstStyle/>
          <a:p>
            <a:r>
              <a:rPr lang="en-US" altLang="en-US" sz="4000" dirty="0"/>
              <a:t>The Heart Is Changed By The Gospel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A2B1958-8E9D-4FCB-AB33-067392F2482F}"/>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Gospel?</a:t>
            </a:r>
          </a:p>
        </p:txBody>
      </p:sp>
      <p:sp>
        <p:nvSpPr>
          <p:cNvPr id="24579" name="Rectangle 3">
            <a:extLst>
              <a:ext uri="{FF2B5EF4-FFF2-40B4-BE49-F238E27FC236}">
                <a16:creationId xmlns:a16="http://schemas.microsoft.com/office/drawing/2014/main" id="{94BF2945-3C1E-471A-A6B2-3976BD139E21}"/>
              </a:ext>
            </a:extLst>
          </p:cNvPr>
          <p:cNvSpPr>
            <a:spLocks noGrp="1" noChangeArrowheads="1"/>
          </p:cNvSpPr>
          <p:nvPr>
            <p:ph type="body" idx="1"/>
          </p:nvPr>
        </p:nvSpPr>
        <p:spPr>
          <a:xfrm>
            <a:off x="457200" y="1600200"/>
            <a:ext cx="8382000" cy="2554545"/>
          </a:xfrm>
        </p:spPr>
        <p:txBody>
          <a:bodyPr>
            <a:spAutoFit/>
          </a:bodyPr>
          <a:lstStyle/>
          <a:p>
            <a:r>
              <a:rPr lang="en-US" altLang="en-US" sz="4000" b="1" dirty="0">
                <a:solidFill>
                  <a:srgbClr val="FFFF00"/>
                </a:solidFill>
              </a:rPr>
              <a:t>FACTS to be believed.</a:t>
            </a:r>
            <a:br>
              <a:rPr lang="en-US" altLang="en-US" sz="4000" b="1" dirty="0">
                <a:solidFill>
                  <a:srgbClr val="FFFF00"/>
                </a:solidFill>
              </a:rPr>
            </a:br>
            <a:r>
              <a:rPr lang="en-US" altLang="en-US" sz="4000" dirty="0"/>
              <a:t>cf. Mark 1:14-15; Romans 1:16-17;</a:t>
            </a:r>
            <a:br>
              <a:rPr lang="en-US" altLang="en-US" sz="4000" dirty="0"/>
            </a:br>
            <a:r>
              <a:rPr lang="en-US" altLang="en-US" sz="4000" dirty="0"/>
              <a:t>John 20:30-31; Romans 3:23ff;</a:t>
            </a:r>
            <a:br>
              <a:rPr lang="en-US" altLang="en-US" sz="4000" dirty="0"/>
            </a:br>
            <a:r>
              <a:rPr lang="en-US" altLang="en-US" sz="4000" dirty="0"/>
              <a:t>Titus 1:2-3; Acts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57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01AC6E3-30EC-4F38-ADC2-9188A05B3BA1}"/>
              </a:ext>
            </a:extLst>
          </p:cNvPr>
          <p:cNvSpPr>
            <a:spLocks noGrp="1" noChangeArrowheads="1"/>
          </p:cNvSpPr>
          <p:nvPr>
            <p:ph type="title"/>
          </p:nvPr>
        </p:nvSpPr>
        <p:spPr>
          <a:xfrm>
            <a:off x="542827" y="9427"/>
            <a:ext cx="8077200" cy="1938992"/>
          </a:xfrm>
          <a:solidFill>
            <a:schemeClr val="bg1">
              <a:alpha val="0"/>
            </a:schemeClr>
          </a:solidFill>
          <a:ln>
            <a:solidFill>
              <a:schemeClr val="accent1">
                <a:alpha val="0"/>
              </a:schemeClr>
            </a:solidFill>
          </a:ln>
        </p:spPr>
        <p:txBody>
          <a:bodyPr wrap="square">
            <a:spAutoFit/>
          </a:bodyPr>
          <a:lstStyle/>
          <a:p>
            <a:r>
              <a:rPr lang="en-US" altLang="en-US" sz="4000" dirty="0"/>
              <a:t>The personalities constituting the plurality of the Godhead are</a:t>
            </a:r>
            <a:r>
              <a:rPr lang="en-US" altLang="en-US" sz="4000" b="0" dirty="0"/>
              <a:t> “</a:t>
            </a:r>
            <a:r>
              <a:rPr lang="en-US" altLang="en-US" sz="4000" dirty="0"/>
              <a:t>the Father, the Son, and the Holy Spirit</a:t>
            </a:r>
            <a:r>
              <a:rPr lang="en-US" altLang="en-US" sz="4000" b="0" dirty="0"/>
              <a:t>”</a:t>
            </a:r>
          </a:p>
        </p:txBody>
      </p:sp>
      <p:sp>
        <p:nvSpPr>
          <p:cNvPr id="7171" name="Rectangle 3">
            <a:extLst>
              <a:ext uri="{FF2B5EF4-FFF2-40B4-BE49-F238E27FC236}">
                <a16:creationId xmlns:a16="http://schemas.microsoft.com/office/drawing/2014/main" id="{76B5B363-4E3B-4083-86DA-468D291FA5C2}"/>
              </a:ext>
            </a:extLst>
          </p:cNvPr>
          <p:cNvSpPr>
            <a:spLocks noGrp="1" noChangeArrowheads="1"/>
          </p:cNvSpPr>
          <p:nvPr>
            <p:ph type="body" idx="1"/>
          </p:nvPr>
        </p:nvSpPr>
        <p:spPr>
          <a:xfrm>
            <a:off x="542827" y="1837443"/>
            <a:ext cx="8077200" cy="5016758"/>
          </a:xfrm>
        </p:spPr>
        <p:txBody>
          <a:bodyPr wrap="square">
            <a:spAutoFit/>
          </a:bodyPr>
          <a:lstStyle/>
          <a:p>
            <a:pPr>
              <a:spcBef>
                <a:spcPts val="0"/>
              </a:spcBef>
            </a:pPr>
            <a:r>
              <a:rPr lang="en-US" altLang="en-US" dirty="0">
                <a:effectLst/>
              </a:rPr>
              <a:t>The three were present in the beginning.</a:t>
            </a:r>
            <a:br>
              <a:rPr lang="en-US" altLang="en-US" dirty="0">
                <a:effectLst/>
              </a:rPr>
            </a:br>
            <a:r>
              <a:rPr lang="en-US" altLang="en-US" dirty="0">
                <a:solidFill>
                  <a:schemeClr val="folHlink"/>
                </a:solidFill>
                <a:effectLst/>
              </a:rPr>
              <a:t>Genesis 1:1-2; cf. John 1:1-2</a:t>
            </a:r>
          </a:p>
          <a:p>
            <a:pPr>
              <a:spcBef>
                <a:spcPts val="0"/>
              </a:spcBef>
            </a:pPr>
            <a:r>
              <a:rPr lang="en-US" altLang="en-US" dirty="0">
                <a:effectLst/>
              </a:rPr>
              <a:t>The three were present at the baptism of Jesus. </a:t>
            </a:r>
            <a:r>
              <a:rPr lang="en-US" altLang="en-US" dirty="0">
                <a:solidFill>
                  <a:schemeClr val="folHlink"/>
                </a:solidFill>
                <a:effectLst/>
              </a:rPr>
              <a:t>Matthew 3:16-17</a:t>
            </a:r>
          </a:p>
          <a:p>
            <a:pPr>
              <a:spcBef>
                <a:spcPts val="0"/>
              </a:spcBef>
            </a:pPr>
            <a:r>
              <a:rPr lang="en-US" altLang="en-US" dirty="0">
                <a:effectLst/>
              </a:rPr>
              <a:t>Baptism administered in the name of the three. </a:t>
            </a:r>
            <a:r>
              <a:rPr lang="en-US" altLang="en-US" dirty="0">
                <a:solidFill>
                  <a:schemeClr val="folHlink"/>
                </a:solidFill>
                <a:effectLst/>
              </a:rPr>
              <a:t>Matthew 28:18-20</a:t>
            </a:r>
          </a:p>
          <a:p>
            <a:pPr>
              <a:spcBef>
                <a:spcPts val="0"/>
              </a:spcBef>
            </a:pPr>
            <a:r>
              <a:rPr lang="en-US" altLang="en-US" dirty="0">
                <a:effectLst/>
              </a:rPr>
              <a:t>Paul’s entreaty to God involved the three.</a:t>
            </a:r>
            <a:br>
              <a:rPr lang="en-US" altLang="en-US" dirty="0">
                <a:effectLst/>
              </a:rPr>
            </a:br>
            <a:r>
              <a:rPr lang="en-US" altLang="en-US" dirty="0">
                <a:solidFill>
                  <a:srgbClr val="CCFF66"/>
                </a:solidFill>
                <a:effectLst/>
              </a:rPr>
              <a:t>Romans 15:30</a:t>
            </a:r>
          </a:p>
          <a:p>
            <a:pPr>
              <a:spcBef>
                <a:spcPts val="0"/>
              </a:spcBef>
            </a:pPr>
            <a:r>
              <a:rPr lang="en-US" altLang="en-US" dirty="0">
                <a:effectLst/>
              </a:rPr>
              <a:t>Closing remarks were in the name of the three.</a:t>
            </a:r>
            <a:br>
              <a:rPr lang="en-US" altLang="en-US" dirty="0">
                <a:effectLst/>
              </a:rPr>
            </a:br>
            <a:r>
              <a:rPr lang="en-US" altLang="en-US" dirty="0">
                <a:solidFill>
                  <a:schemeClr val="folHlink"/>
                </a:solidFill>
                <a:effectLst/>
              </a:rPr>
              <a:t>2 Corinthians 13:14</a:t>
            </a:r>
            <a:endParaRPr lang="en-US"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2E0B079-2553-474A-926E-7BF8F666CE0A}"/>
              </a:ext>
            </a:extLst>
          </p:cNvPr>
          <p:cNvSpPr>
            <a:spLocks noGrp="1" noChangeArrowheads="1"/>
          </p:cNvSpPr>
          <p:nvPr>
            <p:ph type="title"/>
          </p:nvPr>
        </p:nvSpPr>
        <p:spPr>
          <a:xfrm>
            <a:off x="457200" y="109835"/>
            <a:ext cx="8229600" cy="923330"/>
          </a:xfrm>
        </p:spPr>
        <p:txBody>
          <a:bodyPr>
            <a:spAutoFit/>
          </a:bodyPr>
          <a:lstStyle/>
          <a:p>
            <a:r>
              <a:rPr lang="en-US" altLang="en-US" sz="5400" dirty="0"/>
              <a:t>What Is The Gospel?</a:t>
            </a:r>
          </a:p>
        </p:txBody>
      </p:sp>
      <p:sp>
        <p:nvSpPr>
          <p:cNvPr id="25603" name="Rectangle 3">
            <a:extLst>
              <a:ext uri="{FF2B5EF4-FFF2-40B4-BE49-F238E27FC236}">
                <a16:creationId xmlns:a16="http://schemas.microsoft.com/office/drawing/2014/main" id="{1343E443-03B5-478C-836F-39FB2F659603}"/>
              </a:ext>
            </a:extLst>
          </p:cNvPr>
          <p:cNvSpPr>
            <a:spLocks noGrp="1" noChangeArrowheads="1"/>
          </p:cNvSpPr>
          <p:nvPr>
            <p:ph type="body" idx="1"/>
          </p:nvPr>
        </p:nvSpPr>
        <p:spPr>
          <a:xfrm>
            <a:off x="161827" y="1073289"/>
            <a:ext cx="8839200" cy="5632311"/>
          </a:xfrm>
        </p:spPr>
        <p:txBody>
          <a:bodyPr wrap="square">
            <a:spAutoFit/>
          </a:bodyPr>
          <a:lstStyle/>
          <a:p>
            <a:pPr>
              <a:spcBef>
                <a:spcPts val="0"/>
              </a:spcBef>
            </a:pPr>
            <a:r>
              <a:rPr lang="en-US" altLang="en-US" sz="3600" b="1" dirty="0">
                <a:solidFill>
                  <a:srgbClr val="FFFF00"/>
                </a:solidFill>
              </a:rPr>
              <a:t>COMMANDMENTS to be obeyed.</a:t>
            </a:r>
            <a:br>
              <a:rPr lang="en-US" altLang="en-US" sz="3600" b="1" dirty="0">
                <a:solidFill>
                  <a:srgbClr val="FFFF00"/>
                </a:solidFill>
              </a:rPr>
            </a:br>
            <a:r>
              <a:rPr lang="en-US" altLang="en-US" sz="3600" dirty="0"/>
              <a:t>2 Thessalonians 1:7-9; cf. Romans 2:8-9</a:t>
            </a:r>
          </a:p>
          <a:p>
            <a:pPr lvl="1">
              <a:spcBef>
                <a:spcPts val="0"/>
              </a:spcBef>
            </a:pPr>
            <a:r>
              <a:rPr lang="en-US" altLang="en-US" sz="3200" dirty="0"/>
              <a:t>Faith – John 8:24; Mark 1:14-15</a:t>
            </a:r>
          </a:p>
          <a:p>
            <a:pPr lvl="1">
              <a:spcBef>
                <a:spcPts val="0"/>
              </a:spcBef>
            </a:pPr>
            <a:r>
              <a:rPr lang="en-US" altLang="en-US" sz="3200" dirty="0"/>
              <a:t>Repentance – Acts 17:30-31; Luke 13:3;</a:t>
            </a:r>
            <a:br>
              <a:rPr lang="en-US" altLang="en-US" sz="3200" dirty="0"/>
            </a:br>
            <a:r>
              <a:rPr lang="en-US" altLang="en-US" sz="3200" dirty="0"/>
              <a:t>Romans 6:12</a:t>
            </a:r>
          </a:p>
          <a:p>
            <a:pPr lvl="1">
              <a:spcBef>
                <a:spcPts val="0"/>
              </a:spcBef>
            </a:pPr>
            <a:r>
              <a:rPr lang="en-US" altLang="en-US" sz="3200" dirty="0"/>
              <a:t>Confession – Matthew 10:32-33; Romans 10:9-10; </a:t>
            </a:r>
            <a:br>
              <a:rPr lang="en-US" altLang="en-US" sz="3200" dirty="0"/>
            </a:br>
            <a:r>
              <a:rPr lang="en-US" altLang="en-US" sz="3200" dirty="0"/>
              <a:t>cf. Acts 8:37</a:t>
            </a:r>
          </a:p>
          <a:p>
            <a:pPr lvl="1">
              <a:spcBef>
                <a:spcPts val="0"/>
              </a:spcBef>
            </a:pPr>
            <a:r>
              <a:rPr lang="en-US" altLang="en-US" sz="3200" dirty="0"/>
              <a:t>Baptism – Mark 16:15-16; Acts 2:38; </a:t>
            </a:r>
            <a:br>
              <a:rPr lang="en-US" altLang="en-US" sz="3200" dirty="0"/>
            </a:br>
            <a:r>
              <a:rPr lang="en-US" altLang="en-US" sz="3200" dirty="0"/>
              <a:t>Galatians 3:26-27</a:t>
            </a:r>
          </a:p>
          <a:p>
            <a:pPr lvl="1">
              <a:spcBef>
                <a:spcPts val="0"/>
              </a:spcBef>
            </a:pPr>
            <a:r>
              <a:rPr lang="en-US" altLang="en-US" sz="3200" dirty="0"/>
              <a:t>Faithfulness – Revelation 2:10;</a:t>
            </a:r>
            <a:br>
              <a:rPr lang="en-US" altLang="en-US" sz="3200" dirty="0"/>
            </a:br>
            <a:r>
              <a:rPr lang="en-US" altLang="en-US" sz="3200" dirty="0"/>
              <a:t>1 Corinthians. 15:58; cf. 1 Corinthians 15:1-4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p:cTn id="13"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56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p:cTn id="19" dur="5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560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p:cTn id="25" dur="5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560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p:cTn id="31" dur="5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560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p:cTn id="37" dur="500" fill="hold"/>
                                        <p:tgtEl>
                                          <p:spTgt spid="2560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560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115463C-926B-461D-ABDD-6FA491B07B91}"/>
              </a:ext>
            </a:extLst>
          </p:cNvPr>
          <p:cNvSpPr>
            <a:spLocks noGrp="1" noChangeArrowheads="1"/>
          </p:cNvSpPr>
          <p:nvPr>
            <p:ph type="title"/>
          </p:nvPr>
        </p:nvSpPr>
        <p:spPr>
          <a:xfrm>
            <a:off x="457200" y="384473"/>
            <a:ext cx="8229600" cy="923330"/>
          </a:xfrm>
        </p:spPr>
        <p:txBody>
          <a:bodyPr>
            <a:spAutoFit/>
          </a:bodyPr>
          <a:lstStyle/>
          <a:p>
            <a:r>
              <a:rPr lang="en-US" altLang="en-US" sz="5400" dirty="0"/>
              <a:t>What Is The Gospel?</a:t>
            </a:r>
          </a:p>
        </p:txBody>
      </p:sp>
      <p:sp>
        <p:nvSpPr>
          <p:cNvPr id="26627" name="Rectangle 3">
            <a:extLst>
              <a:ext uri="{FF2B5EF4-FFF2-40B4-BE49-F238E27FC236}">
                <a16:creationId xmlns:a16="http://schemas.microsoft.com/office/drawing/2014/main" id="{81B548B7-B4AF-4D93-AE60-90DD1F02EA5C}"/>
              </a:ext>
            </a:extLst>
          </p:cNvPr>
          <p:cNvSpPr>
            <a:spLocks noGrp="1" noChangeArrowheads="1"/>
          </p:cNvSpPr>
          <p:nvPr>
            <p:ph type="body" idx="1"/>
          </p:nvPr>
        </p:nvSpPr>
        <p:spPr>
          <a:xfrm>
            <a:off x="304800" y="1600200"/>
            <a:ext cx="7315200" cy="1323439"/>
          </a:xfrm>
        </p:spPr>
        <p:txBody>
          <a:bodyPr wrap="square">
            <a:spAutoFit/>
          </a:bodyPr>
          <a:lstStyle/>
          <a:p>
            <a:r>
              <a:rPr lang="en-US" altLang="en-US" sz="4000" b="1" dirty="0">
                <a:solidFill>
                  <a:srgbClr val="FFFF00"/>
                </a:solidFill>
              </a:rPr>
              <a:t>PROMISES in which to trust</a:t>
            </a:r>
            <a:r>
              <a:rPr lang="en-US" altLang="en-US" sz="4000" dirty="0">
                <a:solidFill>
                  <a:srgbClr val="FFFF00"/>
                </a:solidFill>
              </a:rPr>
              <a:t>.</a:t>
            </a:r>
            <a:br>
              <a:rPr lang="en-US" altLang="en-US" sz="4000" b="1" dirty="0">
                <a:solidFill>
                  <a:srgbClr val="FFFF00"/>
                </a:solidFill>
              </a:rPr>
            </a:br>
            <a:r>
              <a:rPr lang="en-US" altLang="en-US" sz="4000" dirty="0"/>
              <a:t>Romans 8:24-25; Hebrews 6:15-16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992D7E3-D329-4E04-BAB9-2C9333B22B1D}"/>
              </a:ext>
            </a:extLst>
          </p:cNvPr>
          <p:cNvSpPr>
            <a:spLocks noGrp="1" noChangeArrowheads="1"/>
          </p:cNvSpPr>
          <p:nvPr>
            <p:ph type="title"/>
          </p:nvPr>
        </p:nvSpPr>
        <p:spPr>
          <a:xfrm>
            <a:off x="317500" y="152400"/>
            <a:ext cx="8637588" cy="769441"/>
          </a:xfrm>
        </p:spPr>
        <p:txBody>
          <a:bodyPr>
            <a:spAutoFit/>
          </a:bodyPr>
          <a:lstStyle/>
          <a:p>
            <a:r>
              <a:rPr lang="en-US" altLang="en-US" b="0" dirty="0"/>
              <a:t>THE WORD AND THE SPIRIT.</a:t>
            </a:r>
          </a:p>
        </p:txBody>
      </p:sp>
      <p:sp>
        <p:nvSpPr>
          <p:cNvPr id="2" name="TextBox 1">
            <a:extLst>
              <a:ext uri="{FF2B5EF4-FFF2-40B4-BE49-F238E27FC236}">
                <a16:creationId xmlns:a16="http://schemas.microsoft.com/office/drawing/2014/main" id="{FA61F152-D3FB-4F34-8872-F50EECBB03D6}"/>
              </a:ext>
            </a:extLst>
          </p:cNvPr>
          <p:cNvSpPr txBox="1"/>
          <p:nvPr/>
        </p:nvSpPr>
        <p:spPr>
          <a:xfrm>
            <a:off x="457200" y="1487269"/>
            <a:ext cx="1752600"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SPIRIT</a:t>
            </a:r>
          </a:p>
        </p:txBody>
      </p:sp>
      <p:sp>
        <p:nvSpPr>
          <p:cNvPr id="5" name="TextBox 4">
            <a:extLst>
              <a:ext uri="{FF2B5EF4-FFF2-40B4-BE49-F238E27FC236}">
                <a16:creationId xmlns:a16="http://schemas.microsoft.com/office/drawing/2014/main" id="{E90C62F7-2FAB-42EC-A204-54363A3B4A51}"/>
              </a:ext>
            </a:extLst>
          </p:cNvPr>
          <p:cNvSpPr txBox="1"/>
          <p:nvPr/>
        </p:nvSpPr>
        <p:spPr>
          <a:xfrm>
            <a:off x="2895600" y="1487269"/>
            <a:ext cx="2057400"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ACTION</a:t>
            </a:r>
          </a:p>
        </p:txBody>
      </p:sp>
      <p:sp>
        <p:nvSpPr>
          <p:cNvPr id="6" name="TextBox 5">
            <a:extLst>
              <a:ext uri="{FF2B5EF4-FFF2-40B4-BE49-F238E27FC236}">
                <a16:creationId xmlns:a16="http://schemas.microsoft.com/office/drawing/2014/main" id="{1328CA58-DB84-4F84-A0F3-722B2CEDE95B}"/>
              </a:ext>
            </a:extLst>
          </p:cNvPr>
          <p:cNvSpPr txBox="1"/>
          <p:nvPr/>
        </p:nvSpPr>
        <p:spPr>
          <a:xfrm>
            <a:off x="5347357" y="1487268"/>
            <a:ext cx="3568043"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WORD OF GOD</a:t>
            </a:r>
          </a:p>
        </p:txBody>
      </p:sp>
      <p:sp>
        <p:nvSpPr>
          <p:cNvPr id="7" name="TextBox 6">
            <a:extLst>
              <a:ext uri="{FF2B5EF4-FFF2-40B4-BE49-F238E27FC236}">
                <a16:creationId xmlns:a16="http://schemas.microsoft.com/office/drawing/2014/main" id="{C95344FF-5580-4ED2-8FD1-8A40055378D6}"/>
              </a:ext>
            </a:extLst>
          </p:cNvPr>
          <p:cNvSpPr txBox="1"/>
          <p:nvPr/>
        </p:nvSpPr>
        <p:spPr>
          <a:xfrm>
            <a:off x="152400" y="2085681"/>
            <a:ext cx="2514600" cy="3970318"/>
          </a:xfrm>
          <a:prstGeom prst="rect">
            <a:avLst/>
          </a:prstGeom>
          <a:noFill/>
        </p:spPr>
        <p:txBody>
          <a:bodyPr wrap="square" rtlCol="0">
            <a:spAutoFit/>
          </a:bodyPr>
          <a:lstStyle/>
          <a:p>
            <a:r>
              <a:rPr lang="en-US" sz="3600" dirty="0">
                <a:solidFill>
                  <a:schemeClr val="tx2"/>
                </a:solidFill>
                <a:effectLst>
                  <a:outerShdw blurRad="38100" dist="38100" dir="2700000" algn="tl">
                    <a:srgbClr val="000000">
                      <a:alpha val="43137"/>
                    </a:srgbClr>
                  </a:outerShdw>
                </a:effectLst>
              </a:rPr>
              <a:t>John 3:5-6, 8</a:t>
            </a:r>
          </a:p>
          <a:p>
            <a:endParaRPr lang="en-US" sz="3600" dirty="0">
              <a:solidFill>
                <a:schemeClr val="tx2"/>
              </a:solidFill>
              <a:effectLst>
                <a:outerShdw blurRad="38100" dist="38100" dir="2700000" algn="tl">
                  <a:srgbClr val="000000">
                    <a:alpha val="43137"/>
                  </a:srgbClr>
                </a:outerShdw>
              </a:effectLst>
            </a:endParaRPr>
          </a:p>
          <a:p>
            <a:endParaRPr lang="en-US" sz="3600" dirty="0">
              <a:solidFill>
                <a:schemeClr val="tx2"/>
              </a:solidFill>
              <a:effectLst>
                <a:outerShdw blurRad="38100" dist="38100" dir="2700000" algn="tl">
                  <a:srgbClr val="000000">
                    <a:alpha val="43137"/>
                  </a:srgbClr>
                </a:outerShdw>
              </a:effectLst>
            </a:endParaRPr>
          </a:p>
          <a:p>
            <a:endParaRPr lang="en-US" sz="3600" dirty="0">
              <a:solidFill>
                <a:schemeClr val="tx2"/>
              </a:solidFill>
              <a:effectLst>
                <a:outerShdw blurRad="38100" dist="38100" dir="2700000" algn="tl">
                  <a:srgbClr val="000000">
                    <a:alpha val="43137"/>
                  </a:srgbClr>
                </a:outerShdw>
              </a:effectLst>
            </a:endParaRPr>
          </a:p>
          <a:p>
            <a:endParaRPr lang="en-US" sz="3600" dirty="0">
              <a:solidFill>
                <a:schemeClr val="tx2"/>
              </a:solidFill>
              <a:effectLst>
                <a:outerShdw blurRad="38100" dist="38100" dir="2700000" algn="tl">
                  <a:srgbClr val="000000">
                    <a:alpha val="43137"/>
                  </a:srgbClr>
                </a:outerShdw>
              </a:effectLst>
            </a:endParaRPr>
          </a:p>
          <a:p>
            <a:r>
              <a:rPr lang="en-US" sz="3600" dirty="0">
                <a:solidFill>
                  <a:schemeClr val="tx2"/>
                </a:solidFill>
                <a:effectLst>
                  <a:outerShdw blurRad="38100" dist="38100" dir="2700000" algn="tl">
                    <a:srgbClr val="000000">
                      <a:alpha val="43137"/>
                    </a:srgbClr>
                  </a:outerShdw>
                </a:effectLst>
              </a:rPr>
              <a:t>John 6:63;</a:t>
            </a:r>
          </a:p>
          <a:p>
            <a:r>
              <a:rPr lang="en-US" sz="3600" dirty="0">
                <a:solidFill>
                  <a:schemeClr val="tx2"/>
                </a:solidFill>
                <a:effectLst>
                  <a:outerShdw blurRad="38100" dist="38100" dir="2700000" algn="tl">
                    <a:srgbClr val="000000">
                      <a:alpha val="43137"/>
                    </a:srgbClr>
                  </a:outerShdw>
                </a:effectLst>
              </a:rPr>
              <a:t>Romans 8:11</a:t>
            </a:r>
          </a:p>
        </p:txBody>
      </p:sp>
      <p:sp>
        <p:nvSpPr>
          <p:cNvPr id="8" name="TextBox 7">
            <a:extLst>
              <a:ext uri="{FF2B5EF4-FFF2-40B4-BE49-F238E27FC236}">
                <a16:creationId xmlns:a16="http://schemas.microsoft.com/office/drawing/2014/main" id="{F3151F35-4719-4634-9FCB-EAF2182E359F}"/>
              </a:ext>
            </a:extLst>
          </p:cNvPr>
          <p:cNvSpPr txBox="1"/>
          <p:nvPr/>
        </p:nvSpPr>
        <p:spPr>
          <a:xfrm>
            <a:off x="2524811" y="2085680"/>
            <a:ext cx="3200400" cy="646331"/>
          </a:xfrm>
          <a:prstGeom prst="rect">
            <a:avLst/>
          </a:prstGeom>
          <a:noFill/>
        </p:spPr>
        <p:txBody>
          <a:bodyPr wrap="square" rtlCol="0">
            <a:spAutoFit/>
          </a:bodyPr>
          <a:lstStyle/>
          <a:p>
            <a:r>
              <a:rPr lang="en-US" altLang="en-US" sz="3600" b="1" dirty="0">
                <a:solidFill>
                  <a:schemeClr val="tx2"/>
                </a:solidFill>
                <a:effectLst>
                  <a:outerShdw blurRad="38100" dist="38100" dir="2700000" algn="tl">
                    <a:srgbClr val="000000">
                      <a:alpha val="43137"/>
                    </a:srgbClr>
                  </a:outerShdw>
                </a:effectLst>
              </a:rPr>
              <a:t>Born, Begotten</a:t>
            </a:r>
            <a:endParaRPr lang="en-US" sz="3600" b="1" dirty="0">
              <a:solidFill>
                <a:srgbClr val="00FF99"/>
              </a:solidFill>
              <a:effectLst>
                <a:outerShdw blurRad="38100" dist="38100" dir="2700000" algn="tl">
                  <a:srgbClr val="000000">
                    <a:alpha val="43137"/>
                  </a:srgbClr>
                </a:outerShdw>
              </a:effectLst>
            </a:endParaRPr>
          </a:p>
        </p:txBody>
      </p:sp>
      <p:sp>
        <p:nvSpPr>
          <p:cNvPr id="9" name="TextBox 8">
            <a:extLst>
              <a:ext uri="{FF2B5EF4-FFF2-40B4-BE49-F238E27FC236}">
                <a16:creationId xmlns:a16="http://schemas.microsoft.com/office/drawing/2014/main" id="{D6C68AD6-8D21-408C-96F9-F926E28FC90C}"/>
              </a:ext>
            </a:extLst>
          </p:cNvPr>
          <p:cNvSpPr txBox="1"/>
          <p:nvPr/>
        </p:nvSpPr>
        <p:spPr>
          <a:xfrm>
            <a:off x="5620734" y="2085680"/>
            <a:ext cx="3505200" cy="1754326"/>
          </a:xfrm>
          <a:prstGeom prst="rect">
            <a:avLst/>
          </a:prstGeom>
          <a:noFill/>
        </p:spPr>
        <p:txBody>
          <a:bodyPr wrap="square" rtlCol="0">
            <a:spAutoFit/>
          </a:bodyPr>
          <a:lstStyle/>
          <a:p>
            <a:r>
              <a:rPr lang="en-US" altLang="en-US" sz="3600" dirty="0">
                <a:solidFill>
                  <a:schemeClr val="tx2"/>
                </a:solidFill>
                <a:effectLst>
                  <a:outerShdw blurRad="38100" dist="38100" dir="2700000" algn="tl">
                    <a:srgbClr val="000000">
                      <a:alpha val="43137"/>
                    </a:srgbClr>
                  </a:outerShdw>
                </a:effectLst>
              </a:rPr>
              <a:t>1 Peter 1:23-25</a:t>
            </a:r>
          </a:p>
          <a:p>
            <a:r>
              <a:rPr lang="en-US" altLang="en-US" sz="3600" dirty="0">
                <a:solidFill>
                  <a:schemeClr val="tx2"/>
                </a:solidFill>
                <a:effectLst>
                  <a:outerShdw blurRad="38100" dist="38100" dir="2700000" algn="tl">
                    <a:srgbClr val="000000">
                      <a:alpha val="43137"/>
                    </a:srgbClr>
                  </a:outerShdw>
                </a:effectLst>
              </a:rPr>
              <a:t>1 Corinthians 4:15</a:t>
            </a:r>
          </a:p>
          <a:p>
            <a:r>
              <a:rPr lang="en-US" altLang="en-US" sz="3600" dirty="0">
                <a:solidFill>
                  <a:schemeClr val="tx2"/>
                </a:solidFill>
                <a:effectLst>
                  <a:outerShdw blurRad="38100" dist="38100" dir="2700000" algn="tl">
                    <a:srgbClr val="000000">
                      <a:alpha val="43137"/>
                    </a:srgbClr>
                  </a:outerShdw>
                </a:effectLst>
              </a:rPr>
              <a:t>James 1:18</a:t>
            </a:r>
            <a:endParaRPr lang="en-US" sz="3600" dirty="0">
              <a:solidFill>
                <a:schemeClr val="tx2"/>
              </a:solidFill>
              <a:effectLst>
                <a:outerShdw blurRad="38100" dist="38100" dir="2700000" algn="tl">
                  <a:srgbClr val="000000">
                    <a:alpha val="43137"/>
                  </a:srgbClr>
                </a:outerShdw>
              </a:effectLst>
            </a:endParaRPr>
          </a:p>
        </p:txBody>
      </p:sp>
      <p:sp>
        <p:nvSpPr>
          <p:cNvPr id="10" name="TextBox 9">
            <a:extLst>
              <a:ext uri="{FF2B5EF4-FFF2-40B4-BE49-F238E27FC236}">
                <a16:creationId xmlns:a16="http://schemas.microsoft.com/office/drawing/2014/main" id="{9DCDEDA8-74FE-40B1-BD0B-A65F9B265AC8}"/>
              </a:ext>
            </a:extLst>
          </p:cNvPr>
          <p:cNvSpPr txBox="1"/>
          <p:nvPr/>
        </p:nvSpPr>
        <p:spPr>
          <a:xfrm>
            <a:off x="2516957" y="4840069"/>
            <a:ext cx="2057400" cy="646331"/>
          </a:xfrm>
          <a:prstGeom prst="rect">
            <a:avLst/>
          </a:prstGeom>
          <a:noFill/>
        </p:spPr>
        <p:txBody>
          <a:bodyPr wrap="square" rtlCol="0">
            <a:spAutoFit/>
          </a:bodyPr>
          <a:lstStyle/>
          <a:p>
            <a:r>
              <a:rPr lang="en-US" altLang="en-US" sz="3600" b="1" dirty="0">
                <a:solidFill>
                  <a:schemeClr val="tx2"/>
                </a:solidFill>
                <a:effectLst>
                  <a:outerShdw blurRad="38100" dist="38100" dir="2700000" algn="tl">
                    <a:srgbClr val="000000">
                      <a:alpha val="43137"/>
                    </a:srgbClr>
                  </a:outerShdw>
                </a:effectLst>
              </a:rPr>
              <a:t>Quickens</a:t>
            </a:r>
            <a:endParaRPr lang="en-US" sz="3600" b="1" dirty="0">
              <a:solidFill>
                <a:srgbClr val="00FF99"/>
              </a:solidFill>
              <a:effectLst>
                <a:outerShdw blurRad="38100" dist="38100" dir="2700000" algn="tl">
                  <a:srgbClr val="000000">
                    <a:alpha val="43137"/>
                  </a:srgbClr>
                </a:outerShdw>
              </a:effectLst>
            </a:endParaRPr>
          </a:p>
        </p:txBody>
      </p:sp>
      <p:sp>
        <p:nvSpPr>
          <p:cNvPr id="11" name="TextBox 10">
            <a:extLst>
              <a:ext uri="{FF2B5EF4-FFF2-40B4-BE49-F238E27FC236}">
                <a16:creationId xmlns:a16="http://schemas.microsoft.com/office/drawing/2014/main" id="{F0044B26-175B-43F0-B7E2-19C1463CCF3F}"/>
              </a:ext>
            </a:extLst>
          </p:cNvPr>
          <p:cNvSpPr txBox="1"/>
          <p:nvPr/>
        </p:nvSpPr>
        <p:spPr>
          <a:xfrm>
            <a:off x="5620734" y="4840069"/>
            <a:ext cx="3370866" cy="646331"/>
          </a:xfrm>
          <a:prstGeom prst="rect">
            <a:avLst/>
          </a:prstGeom>
          <a:noFill/>
        </p:spPr>
        <p:txBody>
          <a:bodyPr wrap="square" rtlCol="0">
            <a:spAutoFit/>
          </a:bodyPr>
          <a:lstStyle/>
          <a:p>
            <a:r>
              <a:rPr lang="en-US" altLang="en-US" sz="3600" dirty="0">
                <a:solidFill>
                  <a:schemeClr val="tx2"/>
                </a:solidFill>
                <a:effectLst>
                  <a:outerShdw blurRad="38100" dist="38100" dir="2700000" algn="tl">
                    <a:srgbClr val="000000">
                      <a:alpha val="43137"/>
                    </a:srgbClr>
                  </a:outerShdw>
                </a:effectLst>
              </a:rPr>
              <a:t>Psalms 119:50, 53</a:t>
            </a:r>
            <a:endParaRPr lang="en-US" sz="3600" dirty="0">
              <a:solidFill>
                <a:schemeClr val="tx2"/>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D053BDC-294E-4D5A-AB26-DA3DE45A6BCE}"/>
              </a:ext>
            </a:extLst>
          </p:cNvPr>
          <p:cNvSpPr>
            <a:spLocks noGrp="1" noChangeArrowheads="1"/>
          </p:cNvSpPr>
          <p:nvPr>
            <p:ph type="title"/>
          </p:nvPr>
        </p:nvSpPr>
        <p:spPr>
          <a:xfrm>
            <a:off x="317500" y="52388"/>
            <a:ext cx="8637588" cy="1431925"/>
          </a:xfrm>
        </p:spPr>
        <p:txBody>
          <a:bodyPr/>
          <a:lstStyle/>
          <a:p>
            <a:r>
              <a:rPr lang="en-US" altLang="en-US" b="0"/>
              <a:t>THE WORD AND THE SPIRIT.</a:t>
            </a:r>
            <a:br>
              <a:rPr lang="en-US" altLang="en-US" b="0"/>
            </a:br>
            <a:endParaRPr lang="en-US" altLang="en-US" b="0"/>
          </a:p>
        </p:txBody>
      </p:sp>
      <p:sp>
        <p:nvSpPr>
          <p:cNvPr id="4" name="TextBox 3">
            <a:extLst>
              <a:ext uri="{FF2B5EF4-FFF2-40B4-BE49-F238E27FC236}">
                <a16:creationId xmlns:a16="http://schemas.microsoft.com/office/drawing/2014/main" id="{94A7A444-1250-4602-8432-465F6C9061F9}"/>
              </a:ext>
            </a:extLst>
          </p:cNvPr>
          <p:cNvSpPr txBox="1"/>
          <p:nvPr/>
        </p:nvSpPr>
        <p:spPr>
          <a:xfrm>
            <a:off x="457200" y="1487269"/>
            <a:ext cx="1752600"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SPIRIT</a:t>
            </a:r>
          </a:p>
        </p:txBody>
      </p:sp>
      <p:sp>
        <p:nvSpPr>
          <p:cNvPr id="5" name="TextBox 4">
            <a:extLst>
              <a:ext uri="{FF2B5EF4-FFF2-40B4-BE49-F238E27FC236}">
                <a16:creationId xmlns:a16="http://schemas.microsoft.com/office/drawing/2014/main" id="{6D92CAD3-A680-43FE-B744-9C2E773BC350}"/>
              </a:ext>
            </a:extLst>
          </p:cNvPr>
          <p:cNvSpPr txBox="1"/>
          <p:nvPr/>
        </p:nvSpPr>
        <p:spPr>
          <a:xfrm>
            <a:off x="3200400" y="1487269"/>
            <a:ext cx="2057400"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ACTION</a:t>
            </a:r>
          </a:p>
        </p:txBody>
      </p:sp>
      <p:sp>
        <p:nvSpPr>
          <p:cNvPr id="6" name="TextBox 5">
            <a:extLst>
              <a:ext uri="{FF2B5EF4-FFF2-40B4-BE49-F238E27FC236}">
                <a16:creationId xmlns:a16="http://schemas.microsoft.com/office/drawing/2014/main" id="{39373C80-11DA-41F2-A3D5-A879FD4B2EE2}"/>
              </a:ext>
            </a:extLst>
          </p:cNvPr>
          <p:cNvSpPr txBox="1"/>
          <p:nvPr/>
        </p:nvSpPr>
        <p:spPr>
          <a:xfrm>
            <a:off x="5347357" y="1487268"/>
            <a:ext cx="3568043" cy="646331"/>
          </a:xfrm>
          <a:prstGeom prst="rect">
            <a:avLst/>
          </a:prstGeom>
          <a:noFill/>
        </p:spPr>
        <p:txBody>
          <a:bodyPr wrap="square" rtlCol="0">
            <a:spAutoFit/>
          </a:bodyPr>
          <a:lstStyle/>
          <a:p>
            <a:r>
              <a:rPr lang="en-US" sz="3600" b="1" dirty="0">
                <a:solidFill>
                  <a:srgbClr val="00FF99"/>
                </a:solidFill>
                <a:effectLst>
                  <a:outerShdw blurRad="38100" dist="38100" dir="2700000" algn="tl">
                    <a:srgbClr val="000000">
                      <a:alpha val="43137"/>
                    </a:srgbClr>
                  </a:outerShdw>
                </a:effectLst>
              </a:rPr>
              <a:t>WORD OF GOD</a:t>
            </a:r>
          </a:p>
        </p:txBody>
      </p:sp>
      <p:sp>
        <p:nvSpPr>
          <p:cNvPr id="7" name="TextBox 6">
            <a:extLst>
              <a:ext uri="{FF2B5EF4-FFF2-40B4-BE49-F238E27FC236}">
                <a16:creationId xmlns:a16="http://schemas.microsoft.com/office/drawing/2014/main" id="{37A9DFF7-DEB3-420B-A033-506120C70A2F}"/>
              </a:ext>
            </a:extLst>
          </p:cNvPr>
          <p:cNvSpPr txBox="1"/>
          <p:nvPr/>
        </p:nvSpPr>
        <p:spPr>
          <a:xfrm>
            <a:off x="38492" y="2057400"/>
            <a:ext cx="3390508" cy="2308324"/>
          </a:xfrm>
          <a:prstGeom prst="rect">
            <a:avLst/>
          </a:prstGeom>
          <a:noFill/>
        </p:spPr>
        <p:txBody>
          <a:bodyPr wrap="square" rtlCol="0">
            <a:spAutoFit/>
          </a:bodyPr>
          <a:lstStyle/>
          <a:p>
            <a:r>
              <a:rPr lang="en-US" altLang="en-US" sz="3600" dirty="0">
                <a:solidFill>
                  <a:schemeClr val="tx2"/>
                </a:solidFill>
                <a:effectLst>
                  <a:outerShdw blurRad="38100" dist="38100" dir="2700000" algn="tl">
                    <a:srgbClr val="000000">
                      <a:alpha val="43137"/>
                    </a:srgbClr>
                  </a:outerShdw>
                </a:effectLst>
              </a:rPr>
              <a:t>Titus 3:5</a:t>
            </a:r>
          </a:p>
          <a:p>
            <a:r>
              <a:rPr lang="en-US" sz="3600" dirty="0">
                <a:solidFill>
                  <a:schemeClr val="tx2"/>
                </a:solidFill>
                <a:effectLst>
                  <a:outerShdw blurRad="38100" dist="38100" dir="2700000" algn="tl">
                    <a:srgbClr val="000000">
                      <a:alpha val="43137"/>
                    </a:srgbClr>
                  </a:outerShdw>
                </a:effectLst>
              </a:rPr>
              <a:t>Romans 15:13</a:t>
            </a:r>
          </a:p>
          <a:p>
            <a:r>
              <a:rPr lang="en-US" sz="3600" dirty="0">
                <a:solidFill>
                  <a:schemeClr val="tx2"/>
                </a:solidFill>
                <a:effectLst>
                  <a:outerShdw blurRad="38100" dist="38100" dir="2700000" algn="tl">
                    <a:srgbClr val="000000">
                      <a:alpha val="43137"/>
                    </a:srgbClr>
                  </a:outerShdw>
                </a:effectLst>
              </a:rPr>
              <a:t>I Corinthians 6:11</a:t>
            </a:r>
          </a:p>
          <a:p>
            <a:r>
              <a:rPr lang="en-US" sz="3600" dirty="0">
                <a:solidFill>
                  <a:schemeClr val="tx2"/>
                </a:solidFill>
                <a:effectLst>
                  <a:outerShdw blurRad="38100" dist="38100" dir="2700000" algn="tl">
                    <a:srgbClr val="000000">
                      <a:alpha val="43137"/>
                    </a:srgbClr>
                  </a:outerShdw>
                </a:effectLst>
              </a:rPr>
              <a:t>I Corinthians 6:11</a:t>
            </a:r>
          </a:p>
        </p:txBody>
      </p:sp>
      <p:sp>
        <p:nvSpPr>
          <p:cNvPr id="8" name="TextBox 7">
            <a:extLst>
              <a:ext uri="{FF2B5EF4-FFF2-40B4-BE49-F238E27FC236}">
                <a16:creationId xmlns:a16="http://schemas.microsoft.com/office/drawing/2014/main" id="{7E8253AB-E75E-4C58-A0AF-CD833F2C5FA6}"/>
              </a:ext>
            </a:extLst>
          </p:cNvPr>
          <p:cNvSpPr txBox="1"/>
          <p:nvPr/>
        </p:nvSpPr>
        <p:spPr>
          <a:xfrm>
            <a:off x="3259730" y="2057400"/>
            <a:ext cx="2302870" cy="2308324"/>
          </a:xfrm>
          <a:prstGeom prst="rect">
            <a:avLst/>
          </a:prstGeom>
          <a:noFill/>
        </p:spPr>
        <p:txBody>
          <a:bodyPr wrap="square" rtlCol="0">
            <a:spAutoFit/>
          </a:bodyPr>
          <a:lstStyle/>
          <a:p>
            <a:r>
              <a:rPr lang="en-US" altLang="en-US" sz="3600" b="1" dirty="0">
                <a:solidFill>
                  <a:schemeClr val="tx2"/>
                </a:solidFill>
                <a:effectLst>
                  <a:outerShdw blurRad="38100" dist="38100" dir="2700000" algn="tl">
                    <a:srgbClr val="000000">
                      <a:alpha val="43137"/>
                    </a:srgbClr>
                  </a:outerShdw>
                </a:effectLst>
              </a:rPr>
              <a:t>Saved</a:t>
            </a:r>
          </a:p>
          <a:p>
            <a:r>
              <a:rPr lang="en-US" sz="3600" b="1" dirty="0">
                <a:solidFill>
                  <a:schemeClr val="tx2"/>
                </a:solidFill>
                <a:effectLst>
                  <a:outerShdw blurRad="38100" dist="38100" dir="2700000" algn="tl">
                    <a:srgbClr val="000000">
                      <a:alpha val="43137"/>
                    </a:srgbClr>
                  </a:outerShdw>
                </a:effectLst>
              </a:rPr>
              <a:t>Power of</a:t>
            </a:r>
          </a:p>
          <a:p>
            <a:r>
              <a:rPr lang="en-US" sz="3600" b="1" dirty="0">
                <a:solidFill>
                  <a:schemeClr val="tx2"/>
                </a:solidFill>
                <a:effectLst>
                  <a:outerShdw blurRad="38100" dist="38100" dir="2700000" algn="tl">
                    <a:srgbClr val="000000">
                      <a:alpha val="43137"/>
                    </a:srgbClr>
                  </a:outerShdw>
                </a:effectLst>
              </a:rPr>
              <a:t>Sanctified</a:t>
            </a:r>
          </a:p>
          <a:p>
            <a:r>
              <a:rPr lang="en-US" sz="3600" b="1" dirty="0">
                <a:solidFill>
                  <a:schemeClr val="tx2"/>
                </a:solidFill>
                <a:effectLst>
                  <a:outerShdw blurRad="38100" dist="38100" dir="2700000" algn="tl">
                    <a:srgbClr val="000000">
                      <a:alpha val="43137"/>
                    </a:srgbClr>
                  </a:outerShdw>
                </a:effectLst>
              </a:rPr>
              <a:t>Washed by</a:t>
            </a:r>
            <a:endParaRPr lang="en-US" sz="3600" b="1" dirty="0">
              <a:solidFill>
                <a:srgbClr val="00FF99"/>
              </a:solidFill>
              <a:effectLst>
                <a:outerShdw blurRad="38100" dist="38100" dir="2700000" algn="tl">
                  <a:srgbClr val="000000">
                    <a:alpha val="43137"/>
                  </a:srgbClr>
                </a:outerShdw>
              </a:effectLst>
            </a:endParaRPr>
          </a:p>
        </p:txBody>
      </p:sp>
      <p:sp>
        <p:nvSpPr>
          <p:cNvPr id="9" name="TextBox 8">
            <a:extLst>
              <a:ext uri="{FF2B5EF4-FFF2-40B4-BE49-F238E27FC236}">
                <a16:creationId xmlns:a16="http://schemas.microsoft.com/office/drawing/2014/main" id="{F4BB6B19-1CDD-469B-9400-7DAE39B7DA2E}"/>
              </a:ext>
            </a:extLst>
          </p:cNvPr>
          <p:cNvSpPr txBox="1"/>
          <p:nvPr/>
        </p:nvSpPr>
        <p:spPr>
          <a:xfrm>
            <a:off x="5619158" y="2057400"/>
            <a:ext cx="3487134" cy="2308324"/>
          </a:xfrm>
          <a:prstGeom prst="rect">
            <a:avLst/>
          </a:prstGeom>
          <a:noFill/>
        </p:spPr>
        <p:txBody>
          <a:bodyPr wrap="square" rtlCol="0">
            <a:spAutoFit/>
          </a:bodyPr>
          <a:lstStyle/>
          <a:p>
            <a:r>
              <a:rPr lang="en-US" altLang="en-US" sz="3600" dirty="0">
                <a:solidFill>
                  <a:schemeClr val="tx2"/>
                </a:solidFill>
                <a:effectLst>
                  <a:outerShdw blurRad="38100" dist="38100" dir="2700000" algn="tl">
                    <a:srgbClr val="000000">
                      <a:alpha val="43137"/>
                    </a:srgbClr>
                  </a:outerShdw>
                </a:effectLst>
              </a:rPr>
              <a:t>James 1:21</a:t>
            </a:r>
          </a:p>
          <a:p>
            <a:r>
              <a:rPr lang="en-US" sz="3600" dirty="0">
                <a:solidFill>
                  <a:schemeClr val="tx2"/>
                </a:solidFill>
                <a:effectLst>
                  <a:outerShdw blurRad="38100" dist="38100" dir="2700000" algn="tl">
                    <a:srgbClr val="000000">
                      <a:alpha val="43137"/>
                    </a:srgbClr>
                  </a:outerShdw>
                </a:effectLst>
              </a:rPr>
              <a:t>Romans 1:16</a:t>
            </a:r>
          </a:p>
          <a:p>
            <a:r>
              <a:rPr lang="en-US" sz="3600" dirty="0">
                <a:solidFill>
                  <a:schemeClr val="tx2"/>
                </a:solidFill>
                <a:effectLst>
                  <a:outerShdw blurRad="38100" dist="38100" dir="2700000" algn="tl">
                    <a:srgbClr val="000000">
                      <a:alpha val="43137"/>
                    </a:srgbClr>
                  </a:outerShdw>
                </a:effectLst>
              </a:rPr>
              <a:t>John 17:17</a:t>
            </a:r>
          </a:p>
          <a:p>
            <a:r>
              <a:rPr lang="en-US" sz="3600" dirty="0">
                <a:solidFill>
                  <a:schemeClr val="tx2"/>
                </a:solidFill>
                <a:effectLst>
                  <a:outerShdw blurRad="38100" dist="38100" dir="2700000" algn="tl">
                    <a:srgbClr val="000000">
                      <a:alpha val="43137"/>
                    </a:srgbClr>
                  </a:outerShdw>
                </a:effectLst>
              </a:rPr>
              <a:t>Ephesians 5:25-26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6B4D0EC-53B8-41F7-91D9-DF572F82B232}"/>
              </a:ext>
            </a:extLst>
          </p:cNvPr>
          <p:cNvSpPr>
            <a:spLocks noGrp="1" noChangeArrowheads="1"/>
          </p:cNvSpPr>
          <p:nvPr>
            <p:ph type="title"/>
          </p:nvPr>
        </p:nvSpPr>
        <p:spPr>
          <a:xfrm>
            <a:off x="457200" y="184419"/>
            <a:ext cx="8229600" cy="1323439"/>
          </a:xfrm>
        </p:spPr>
        <p:txBody>
          <a:bodyPr>
            <a:spAutoFit/>
          </a:bodyPr>
          <a:lstStyle/>
          <a:p>
            <a:r>
              <a:rPr lang="en-US" altLang="en-US" sz="4000" dirty="0"/>
              <a:t>An Inspired Example</a:t>
            </a:r>
            <a:br>
              <a:rPr lang="en-US" altLang="en-US" sz="4000" dirty="0"/>
            </a:br>
            <a:r>
              <a:rPr lang="en-US" altLang="en-US" sz="4000" dirty="0"/>
              <a:t>– Jews – Acts 2</a:t>
            </a:r>
          </a:p>
        </p:txBody>
      </p:sp>
      <p:sp>
        <p:nvSpPr>
          <p:cNvPr id="27651" name="Rectangle 3">
            <a:extLst>
              <a:ext uri="{FF2B5EF4-FFF2-40B4-BE49-F238E27FC236}">
                <a16:creationId xmlns:a16="http://schemas.microsoft.com/office/drawing/2014/main" id="{8C42AF3E-EA30-4DA0-B39A-AE9C7E9866E7}"/>
              </a:ext>
            </a:extLst>
          </p:cNvPr>
          <p:cNvSpPr>
            <a:spLocks noGrp="1" noChangeArrowheads="1"/>
          </p:cNvSpPr>
          <p:nvPr>
            <p:ph type="body" idx="1"/>
          </p:nvPr>
        </p:nvSpPr>
        <p:spPr>
          <a:xfrm>
            <a:off x="514546" y="1600200"/>
            <a:ext cx="8153400" cy="4056495"/>
          </a:xfrm>
        </p:spPr>
        <p:txBody>
          <a:bodyPr wrap="square">
            <a:spAutoFit/>
          </a:bodyPr>
          <a:lstStyle/>
          <a:p>
            <a:r>
              <a:rPr lang="en-US" altLang="en-US" sz="4000" b="1" dirty="0">
                <a:solidFill>
                  <a:srgbClr val="FFFF00"/>
                </a:solidFill>
              </a:rPr>
              <a:t>Holy Spirit promised. </a:t>
            </a:r>
            <a:r>
              <a:rPr lang="en-US" altLang="en-US" dirty="0">
                <a:effectLst/>
              </a:rPr>
              <a:t>John 14:26; 15:26; 16:13</a:t>
            </a:r>
          </a:p>
          <a:p>
            <a:r>
              <a:rPr lang="en-US" altLang="en-US" dirty="0">
                <a:effectLst/>
              </a:rPr>
              <a:t>The apostles to wait for the coming of the Holy Spirit – Luke 24:46-49</a:t>
            </a:r>
          </a:p>
          <a:p>
            <a:r>
              <a:rPr lang="en-US" altLang="en-US" dirty="0">
                <a:effectLst/>
              </a:rPr>
              <a:t>Holy Spirit’s coming near – Acts 1:8</a:t>
            </a:r>
          </a:p>
          <a:p>
            <a:r>
              <a:rPr lang="en-US" altLang="en-US" dirty="0">
                <a:effectLst/>
              </a:rPr>
              <a:t>Holy Spirit came – Acts 2:1-4</a:t>
            </a:r>
          </a:p>
          <a:p>
            <a:r>
              <a:rPr lang="en-US" altLang="en-US" dirty="0">
                <a:effectLst/>
              </a:rPr>
              <a:t>Holy Spirit’s coming to convict – John 16:8</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p:cTn id="1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p:cTn id="19"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6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p:cTn id="25"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76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p:cTn id="31"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765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92532C19-D548-4CEC-944A-C52FC1B55C7F}"/>
              </a:ext>
            </a:extLst>
          </p:cNvPr>
          <p:cNvSpPr>
            <a:spLocks noGrp="1" noChangeArrowheads="1"/>
          </p:cNvSpPr>
          <p:nvPr>
            <p:ph type="body" idx="1"/>
          </p:nvPr>
        </p:nvSpPr>
        <p:spPr>
          <a:xfrm>
            <a:off x="132762" y="1600200"/>
            <a:ext cx="8915400" cy="4487382"/>
          </a:xfrm>
        </p:spPr>
        <p:txBody>
          <a:bodyPr wrap="square">
            <a:spAutoFit/>
          </a:bodyPr>
          <a:lstStyle/>
          <a:p>
            <a:pPr>
              <a:buFont typeface="Wingdings" panose="05000000000000000000" pitchFamily="2" charset="2"/>
              <a:buChar char="Ø"/>
            </a:pPr>
            <a:r>
              <a:rPr lang="en-US" altLang="en-US" sz="3600" b="1" dirty="0">
                <a:solidFill>
                  <a:srgbClr val="FFFF00"/>
                </a:solidFill>
                <a:effectLst/>
              </a:rPr>
              <a:t>Pricked … convicted of sin.</a:t>
            </a:r>
          </a:p>
          <a:p>
            <a:pPr lvl="1">
              <a:buFont typeface="Wingdings" panose="05000000000000000000" pitchFamily="2" charset="2"/>
              <a:buChar char="Ø"/>
            </a:pPr>
            <a:r>
              <a:rPr lang="en-US" altLang="en-US" sz="3200" dirty="0">
                <a:effectLst/>
              </a:rPr>
              <a:t>HOW? </a:t>
            </a:r>
            <a:r>
              <a:rPr lang="en-US" altLang="en-US" sz="3200" i="1" dirty="0">
                <a:effectLst/>
              </a:rPr>
              <a:t>“</a:t>
            </a:r>
            <a:r>
              <a:rPr lang="en-US" altLang="en-US" sz="3200" b="1" i="1" dirty="0">
                <a:effectLst/>
              </a:rPr>
              <a:t>When they heard this</a:t>
            </a:r>
            <a:r>
              <a:rPr lang="en-US" altLang="en-US" sz="3200" i="1" dirty="0">
                <a:effectLst/>
              </a:rPr>
              <a:t>.”</a:t>
            </a:r>
            <a:endParaRPr lang="en-US" altLang="en-US" sz="3200" dirty="0">
              <a:effectLst/>
            </a:endParaRPr>
          </a:p>
          <a:p>
            <a:pPr lvl="1">
              <a:buFont typeface="Wingdings" panose="05000000000000000000" pitchFamily="2" charset="2"/>
              <a:buChar char="Ø"/>
            </a:pPr>
            <a:r>
              <a:rPr lang="en-US" altLang="en-US" sz="3200" dirty="0">
                <a:effectLst/>
              </a:rPr>
              <a:t>Heard what? The Spirit inspired words of Peter.</a:t>
            </a:r>
          </a:p>
          <a:p>
            <a:pPr lvl="1">
              <a:buFont typeface="Wingdings" panose="05000000000000000000" pitchFamily="2" charset="2"/>
              <a:buChar char="Ø"/>
            </a:pPr>
            <a:r>
              <a:rPr lang="en-US" altLang="en-US" sz="3200" dirty="0">
                <a:effectLst/>
              </a:rPr>
              <a:t>But Jesus said that the Holy Spirit would </a:t>
            </a:r>
            <a:r>
              <a:rPr lang="en-US" altLang="en-US" sz="3200" i="1" dirty="0">
                <a:effectLst/>
              </a:rPr>
              <a:t>“</a:t>
            </a:r>
            <a:r>
              <a:rPr lang="en-US" altLang="en-US" sz="3200" b="1" i="1" dirty="0">
                <a:effectLst/>
              </a:rPr>
              <a:t>convict the world of sin</a:t>
            </a:r>
            <a:r>
              <a:rPr lang="en-US" altLang="en-US" sz="3200" i="1" dirty="0">
                <a:effectLst/>
              </a:rPr>
              <a:t>.” –</a:t>
            </a:r>
            <a:r>
              <a:rPr lang="en-US" altLang="en-US" sz="3200" dirty="0">
                <a:effectLst/>
              </a:rPr>
              <a:t> John 16:8</a:t>
            </a:r>
          </a:p>
          <a:p>
            <a:pPr lvl="1">
              <a:buFont typeface="Wingdings" panose="05000000000000000000" pitchFamily="2" charset="2"/>
              <a:buChar char="Ø"/>
            </a:pPr>
            <a:r>
              <a:rPr lang="en-US" altLang="en-US" sz="3200" dirty="0">
                <a:effectLst/>
              </a:rPr>
              <a:t>Conclusion … The Holy Spirit convicted the sinners on that day of Pentecost through the instrumentality of the word of God.</a:t>
            </a:r>
            <a:endParaRPr lang="en-US" altLang="en-US" sz="4000" dirty="0"/>
          </a:p>
        </p:txBody>
      </p:sp>
      <p:sp>
        <p:nvSpPr>
          <p:cNvPr id="5" name="Rectangle 2">
            <a:extLst>
              <a:ext uri="{FF2B5EF4-FFF2-40B4-BE49-F238E27FC236}">
                <a16:creationId xmlns:a16="http://schemas.microsoft.com/office/drawing/2014/main" id="{6B323FFE-3991-4CAA-A0DD-B4392C2A274E}"/>
              </a:ext>
            </a:extLst>
          </p:cNvPr>
          <p:cNvSpPr>
            <a:spLocks noGrp="1" noChangeArrowheads="1"/>
          </p:cNvSpPr>
          <p:nvPr>
            <p:ph type="title"/>
          </p:nvPr>
        </p:nvSpPr>
        <p:spPr>
          <a:xfrm>
            <a:off x="457200" y="184419"/>
            <a:ext cx="8229600" cy="1323439"/>
          </a:xfrm>
        </p:spPr>
        <p:txBody>
          <a:bodyPr>
            <a:spAutoFit/>
          </a:bodyPr>
          <a:lstStyle/>
          <a:p>
            <a:r>
              <a:rPr lang="en-US" altLang="en-US" sz="4000" dirty="0"/>
              <a:t>An Inspired Example</a:t>
            </a:r>
            <a:br>
              <a:rPr lang="en-US" altLang="en-US" sz="4000" dirty="0"/>
            </a:br>
            <a:r>
              <a:rPr lang="en-US" altLang="en-US" sz="4000" dirty="0"/>
              <a:t>– Jews – Acts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79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p:cTn id="11"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379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 calcmode="lin" valueType="num">
                                      <p:cBhvr>
                                        <p:cTn id="15" dur="5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3795">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p:cTn id="19" dur="5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3795">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anim calcmode="lin" valueType="num">
                                      <p:cBhvr>
                                        <p:cTn id="23" dur="500" fill="hold"/>
                                        <p:tgtEl>
                                          <p:spTgt spid="33795">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379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0F439C6F-394D-4995-A597-F85FA3A3EDBC}"/>
              </a:ext>
            </a:extLst>
          </p:cNvPr>
          <p:cNvSpPr>
            <a:spLocks noGrp="1" noChangeArrowheads="1"/>
          </p:cNvSpPr>
          <p:nvPr>
            <p:ph type="body" idx="1"/>
          </p:nvPr>
        </p:nvSpPr>
        <p:spPr>
          <a:xfrm>
            <a:off x="457200" y="1600200"/>
            <a:ext cx="8229600" cy="2185214"/>
          </a:xfrm>
        </p:spPr>
        <p:txBody>
          <a:bodyPr>
            <a:spAutoFit/>
          </a:bodyPr>
          <a:lstStyle/>
          <a:p>
            <a:r>
              <a:rPr lang="en-US" altLang="en-US" sz="4000" dirty="0">
                <a:solidFill>
                  <a:srgbClr val="FFFF00"/>
                </a:solidFill>
              </a:rPr>
              <a:t>FACTS presented. Verses 22-36</a:t>
            </a:r>
          </a:p>
          <a:p>
            <a:r>
              <a:rPr lang="en-US" altLang="en-US" sz="4000" dirty="0">
                <a:solidFill>
                  <a:srgbClr val="FFFF00"/>
                </a:solidFill>
              </a:rPr>
              <a:t>COMMANDS issued. Verses 36, 38</a:t>
            </a:r>
          </a:p>
          <a:p>
            <a:r>
              <a:rPr lang="en-US" altLang="en-US" sz="4000" dirty="0">
                <a:solidFill>
                  <a:srgbClr val="FFFF00"/>
                </a:solidFill>
              </a:rPr>
              <a:t>PROMISES offered. Verses 38-39</a:t>
            </a:r>
          </a:p>
        </p:txBody>
      </p:sp>
      <p:sp>
        <p:nvSpPr>
          <p:cNvPr id="32772" name="Text Box 4">
            <a:extLst>
              <a:ext uri="{FF2B5EF4-FFF2-40B4-BE49-F238E27FC236}">
                <a16:creationId xmlns:a16="http://schemas.microsoft.com/office/drawing/2014/main" id="{520939BB-CE6D-4B62-9A23-9289D8489E64}"/>
              </a:ext>
            </a:extLst>
          </p:cNvPr>
          <p:cNvSpPr txBox="1">
            <a:spLocks noChangeArrowheads="1"/>
          </p:cNvSpPr>
          <p:nvPr/>
        </p:nvSpPr>
        <p:spPr bwMode="auto">
          <a:xfrm>
            <a:off x="123335" y="5135940"/>
            <a:ext cx="8915400" cy="156966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b="1" u="sng" dirty="0">
                <a:solidFill>
                  <a:srgbClr val="FF0000"/>
                </a:solidFill>
                <a:effectLst>
                  <a:outerShdw blurRad="38100" dist="38100" dir="2700000" algn="tl">
                    <a:srgbClr val="C0C0C0"/>
                  </a:outerShdw>
                </a:effectLst>
              </a:rPr>
              <a:t>Hearts changed</a:t>
            </a:r>
            <a:r>
              <a:rPr lang="en-US" altLang="en-US" sz="3200" dirty="0">
                <a:solidFill>
                  <a:srgbClr val="FF0000"/>
                </a:solidFill>
                <a:effectLst>
                  <a:outerShdw blurRad="38100" dist="38100" dir="2700000" algn="tl">
                    <a:srgbClr val="C0C0C0"/>
                  </a:outerShdw>
                </a:effectLst>
              </a:rPr>
              <a:t>: </a:t>
            </a:r>
            <a:r>
              <a:rPr lang="en-US" altLang="en-US" sz="3200" i="1" dirty="0">
                <a:solidFill>
                  <a:srgbClr val="FF0000"/>
                </a:solidFill>
                <a:effectLst>
                  <a:outerShdw blurRad="38100" dist="38100" dir="2700000" algn="tl">
                    <a:srgbClr val="C0C0C0"/>
                  </a:outerShdw>
                </a:effectLst>
              </a:rPr>
              <a:t>“</a:t>
            </a:r>
            <a:r>
              <a:rPr lang="en-US" altLang="en-US" sz="3200" b="1" i="1" dirty="0">
                <a:solidFill>
                  <a:srgbClr val="FF0000"/>
                </a:solidFill>
                <a:effectLst>
                  <a:outerShdw blurRad="38100" dist="38100" dir="2700000" algn="tl">
                    <a:srgbClr val="C0C0C0"/>
                  </a:outerShdw>
                </a:effectLst>
              </a:rPr>
              <a:t>They then that received his word were baptized: and there were added (unto them) in that day about three thousand souls</a:t>
            </a:r>
            <a:r>
              <a:rPr lang="en-US" altLang="en-US" sz="3200" i="1" dirty="0">
                <a:solidFill>
                  <a:srgbClr val="FF0000"/>
                </a:solidFill>
                <a:effectLst>
                  <a:outerShdw blurRad="38100" dist="38100" dir="2700000" algn="tl">
                    <a:srgbClr val="C0C0C0"/>
                  </a:outerShdw>
                </a:effectLst>
              </a:rPr>
              <a:t>.”</a:t>
            </a:r>
            <a:r>
              <a:rPr lang="en-US" altLang="en-US" sz="3200" dirty="0">
                <a:solidFill>
                  <a:srgbClr val="FF0000"/>
                </a:solidFill>
                <a:effectLst>
                  <a:outerShdw blurRad="38100" dist="38100" dir="2700000" algn="tl">
                    <a:srgbClr val="C0C0C0"/>
                  </a:outerShdw>
                </a:effectLst>
              </a:rPr>
              <a:t> </a:t>
            </a:r>
            <a:r>
              <a:rPr lang="en-US" altLang="en-US" sz="3200" b="1" dirty="0">
                <a:solidFill>
                  <a:srgbClr val="FF0000"/>
                </a:solidFill>
                <a:effectLst>
                  <a:outerShdw blurRad="38100" dist="38100" dir="2700000" algn="tl">
                    <a:srgbClr val="C0C0C0"/>
                  </a:outerShdw>
                </a:effectLst>
              </a:rPr>
              <a:t>Verse 41</a:t>
            </a:r>
          </a:p>
        </p:txBody>
      </p:sp>
      <p:sp>
        <p:nvSpPr>
          <p:cNvPr id="32773" name="Text Box 5">
            <a:extLst>
              <a:ext uri="{FF2B5EF4-FFF2-40B4-BE49-F238E27FC236}">
                <a16:creationId xmlns:a16="http://schemas.microsoft.com/office/drawing/2014/main" id="{56A132DF-E861-4AEF-8B3F-D099BA3F5BAC}"/>
              </a:ext>
            </a:extLst>
          </p:cNvPr>
          <p:cNvSpPr txBox="1">
            <a:spLocks noChangeArrowheads="1"/>
          </p:cNvSpPr>
          <p:nvPr/>
        </p:nvSpPr>
        <p:spPr bwMode="auto">
          <a:xfrm>
            <a:off x="76200" y="4191000"/>
            <a:ext cx="8991600" cy="75405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300" b="1" dirty="0">
                <a:effectLst>
                  <a:outerShdw blurRad="38100" dist="38100" dir="2700000" algn="tl">
                    <a:srgbClr val="000000"/>
                  </a:outerShdw>
                </a:effectLst>
              </a:rPr>
              <a:t>Conscience Cleansed – cf. 1 Peter 3:21</a:t>
            </a:r>
          </a:p>
        </p:txBody>
      </p:sp>
      <p:sp>
        <p:nvSpPr>
          <p:cNvPr id="7" name="Rectangle 2">
            <a:extLst>
              <a:ext uri="{FF2B5EF4-FFF2-40B4-BE49-F238E27FC236}">
                <a16:creationId xmlns:a16="http://schemas.microsoft.com/office/drawing/2014/main" id="{96EF43B1-7391-46CB-BDB7-1A1365CFB1E1}"/>
              </a:ext>
            </a:extLst>
          </p:cNvPr>
          <p:cNvSpPr>
            <a:spLocks noGrp="1" noChangeArrowheads="1"/>
          </p:cNvSpPr>
          <p:nvPr>
            <p:ph type="title"/>
          </p:nvPr>
        </p:nvSpPr>
        <p:spPr>
          <a:xfrm>
            <a:off x="457200" y="184419"/>
            <a:ext cx="8229600" cy="1323439"/>
          </a:xfrm>
        </p:spPr>
        <p:txBody>
          <a:bodyPr>
            <a:spAutoFit/>
          </a:bodyPr>
          <a:lstStyle/>
          <a:p>
            <a:r>
              <a:rPr lang="en-US" altLang="en-US" sz="4000" dirty="0"/>
              <a:t>An Inspired Example</a:t>
            </a:r>
            <a:br>
              <a:rPr lang="en-US" altLang="en-US" sz="4000" dirty="0"/>
            </a:br>
            <a:r>
              <a:rPr lang="en-US" altLang="en-US" sz="4000" dirty="0"/>
              <a:t>– Jews – Acts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p:cTn id="13" dur="5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27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p:cTn id="19"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27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2772"/>
                                        </p:tgtEl>
                                        <p:attrNameLst>
                                          <p:attrName>style.visibility</p:attrName>
                                        </p:attrNameLst>
                                      </p:cBhvr>
                                      <p:to>
                                        <p:strVal val="visible"/>
                                      </p:to>
                                    </p:set>
                                    <p:anim calcmode="lin" valueType="num">
                                      <p:cBhvr additive="base">
                                        <p:cTn id="29" dur="500" fill="hold"/>
                                        <p:tgtEl>
                                          <p:spTgt spid="32772"/>
                                        </p:tgtEl>
                                        <p:attrNameLst>
                                          <p:attrName>ppt_x</p:attrName>
                                        </p:attrNameLst>
                                      </p:cBhvr>
                                      <p:tavLst>
                                        <p:tav tm="0">
                                          <p:val>
                                            <p:strVal val="#ppt_x"/>
                                          </p:val>
                                        </p:tav>
                                        <p:tav tm="100000">
                                          <p:val>
                                            <p:strVal val="#ppt_x"/>
                                          </p:val>
                                        </p:tav>
                                      </p:tavLst>
                                    </p:anim>
                                    <p:anim calcmode="lin" valueType="num">
                                      <p:cBhvr additive="base">
                                        <p:cTn id="30" dur="500" fill="hold"/>
                                        <p:tgtEl>
                                          <p:spTgt spid="32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P spid="32772" grpId="0" animBg="1"/>
      <p:bldP spid="3277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51D881A-B9DF-4002-91FC-613021750017}"/>
              </a:ext>
            </a:extLst>
          </p:cNvPr>
          <p:cNvSpPr>
            <a:spLocks noGrp="1" noChangeArrowheads="1"/>
          </p:cNvSpPr>
          <p:nvPr>
            <p:ph type="title"/>
          </p:nvPr>
        </p:nvSpPr>
        <p:spPr>
          <a:xfrm>
            <a:off x="457200" y="186779"/>
            <a:ext cx="8229600" cy="769441"/>
          </a:xfrm>
        </p:spPr>
        <p:txBody>
          <a:bodyPr>
            <a:spAutoFit/>
          </a:bodyPr>
          <a:lstStyle/>
          <a:p>
            <a:r>
              <a:rPr lang="en-US" altLang="en-US" dirty="0"/>
              <a:t>Gospel Changed Saul of Tarsus</a:t>
            </a:r>
          </a:p>
        </p:txBody>
      </p:sp>
      <p:sp>
        <p:nvSpPr>
          <p:cNvPr id="28675" name="Rectangle 3">
            <a:extLst>
              <a:ext uri="{FF2B5EF4-FFF2-40B4-BE49-F238E27FC236}">
                <a16:creationId xmlns:a16="http://schemas.microsoft.com/office/drawing/2014/main" id="{AA4E7EDC-8C3E-4303-BA07-E76E4C89A52D}"/>
              </a:ext>
            </a:extLst>
          </p:cNvPr>
          <p:cNvSpPr>
            <a:spLocks noGrp="1" noChangeArrowheads="1"/>
          </p:cNvSpPr>
          <p:nvPr>
            <p:ph type="body" idx="1"/>
          </p:nvPr>
        </p:nvSpPr>
        <p:spPr>
          <a:xfrm>
            <a:off x="47919" y="1066800"/>
            <a:ext cx="9067800" cy="5693866"/>
          </a:xfrm>
        </p:spPr>
        <p:txBody>
          <a:bodyPr wrap="square">
            <a:spAutoFit/>
          </a:bodyPr>
          <a:lstStyle/>
          <a:p>
            <a:pPr>
              <a:spcBef>
                <a:spcPts val="0"/>
              </a:spcBef>
            </a:pPr>
            <a:r>
              <a:rPr lang="en-US" altLang="en-US" sz="3600" b="1" dirty="0">
                <a:solidFill>
                  <a:srgbClr val="FFFF00"/>
                </a:solidFill>
              </a:rPr>
              <a:t>FACTS presented</a:t>
            </a:r>
          </a:p>
          <a:p>
            <a:pPr lvl="1">
              <a:spcBef>
                <a:spcPts val="0"/>
              </a:spcBef>
            </a:pPr>
            <a:r>
              <a:rPr lang="en-US" altLang="en-US" sz="3200" b="1" dirty="0"/>
              <a:t>Acts 9:5</a:t>
            </a:r>
            <a:r>
              <a:rPr lang="en-US" altLang="en-US" sz="3200" dirty="0"/>
              <a:t>, </a:t>
            </a:r>
            <a:r>
              <a:rPr lang="en-US" altLang="en-US" sz="3200" i="1" dirty="0"/>
              <a:t>“</a:t>
            </a:r>
            <a:r>
              <a:rPr lang="en-US" altLang="en-US" sz="3200" b="1" i="1" dirty="0"/>
              <a:t>I am Jesus whom thou persecutest</a:t>
            </a:r>
            <a:r>
              <a:rPr lang="en-US" altLang="en-US" sz="3200" i="1" dirty="0"/>
              <a:t>”</a:t>
            </a:r>
          </a:p>
          <a:p>
            <a:pPr lvl="1">
              <a:spcBef>
                <a:spcPts val="0"/>
              </a:spcBef>
            </a:pPr>
            <a:r>
              <a:rPr lang="en-US" altLang="en-US" sz="3200" b="1" dirty="0"/>
              <a:t>cf. 2 Timothy 2:12</a:t>
            </a:r>
            <a:r>
              <a:rPr lang="en-US" altLang="en-US" sz="3200" dirty="0"/>
              <a:t>, </a:t>
            </a:r>
            <a:r>
              <a:rPr lang="en-US" altLang="en-US" sz="3200" i="1" dirty="0"/>
              <a:t>“</a:t>
            </a:r>
            <a:r>
              <a:rPr lang="en-US" altLang="en-US" sz="3200" b="1" i="1" dirty="0"/>
              <a:t>I know whom I have believed</a:t>
            </a:r>
            <a:r>
              <a:rPr lang="en-US" altLang="en-US" sz="3200" i="1" dirty="0"/>
              <a:t> …”</a:t>
            </a:r>
          </a:p>
          <a:p>
            <a:pPr lvl="1">
              <a:spcBef>
                <a:spcPts val="0"/>
              </a:spcBef>
            </a:pPr>
            <a:r>
              <a:rPr lang="en-US" altLang="en-US" sz="3200" dirty="0"/>
              <a:t>cf. Acts 26:28-29 Paul was persuaded.</a:t>
            </a:r>
          </a:p>
          <a:p>
            <a:pPr>
              <a:spcBef>
                <a:spcPts val="0"/>
              </a:spcBef>
            </a:pPr>
            <a:r>
              <a:rPr lang="en-US" altLang="en-US" sz="3600" b="1" dirty="0">
                <a:solidFill>
                  <a:srgbClr val="FFFF00"/>
                </a:solidFill>
              </a:rPr>
              <a:t>COMMANDS issued</a:t>
            </a:r>
          </a:p>
          <a:p>
            <a:pPr lvl="1">
              <a:spcBef>
                <a:spcPts val="0"/>
              </a:spcBef>
            </a:pPr>
            <a:r>
              <a:rPr lang="en-US" altLang="en-US" sz="3200" b="1" dirty="0"/>
              <a:t>Acts 22:16</a:t>
            </a:r>
            <a:r>
              <a:rPr lang="en-US" altLang="en-US" sz="3200" dirty="0"/>
              <a:t>, </a:t>
            </a:r>
            <a:r>
              <a:rPr lang="en-US" altLang="en-US" sz="3200" i="1" dirty="0"/>
              <a:t>“</a:t>
            </a:r>
            <a:r>
              <a:rPr lang="en-US" altLang="en-US" sz="3200" b="1" i="1" dirty="0"/>
              <a:t>Arise and be baptized</a:t>
            </a:r>
            <a:r>
              <a:rPr lang="en-US" altLang="en-US" sz="3200" i="1" dirty="0"/>
              <a:t> …”</a:t>
            </a:r>
          </a:p>
          <a:p>
            <a:pPr lvl="1">
              <a:spcBef>
                <a:spcPts val="0"/>
              </a:spcBef>
            </a:pPr>
            <a:r>
              <a:rPr lang="en-US" altLang="en-US" sz="3200" b="1" dirty="0"/>
              <a:t>Acts 9:18</a:t>
            </a:r>
            <a:r>
              <a:rPr lang="en-US" altLang="en-US" sz="3200" dirty="0"/>
              <a:t>, </a:t>
            </a:r>
            <a:r>
              <a:rPr lang="en-US" altLang="en-US" sz="3200" b="1" dirty="0"/>
              <a:t>Paul</a:t>
            </a:r>
            <a:r>
              <a:rPr lang="en-US" altLang="en-US" sz="3200" i="1" dirty="0"/>
              <a:t> “</a:t>
            </a:r>
            <a:r>
              <a:rPr lang="en-US" altLang="en-US" sz="3200" b="1" i="1" dirty="0"/>
              <a:t>arose and was baptized</a:t>
            </a:r>
            <a:r>
              <a:rPr lang="en-US" altLang="en-US" sz="3200" i="1" dirty="0"/>
              <a:t>.”</a:t>
            </a:r>
          </a:p>
          <a:p>
            <a:pPr>
              <a:spcBef>
                <a:spcPts val="0"/>
              </a:spcBef>
            </a:pPr>
            <a:r>
              <a:rPr lang="en-US" altLang="en-US" sz="3600" b="1" dirty="0">
                <a:solidFill>
                  <a:srgbClr val="FFFF00"/>
                </a:solidFill>
              </a:rPr>
              <a:t>PROMISES trusted</a:t>
            </a:r>
            <a:endParaRPr lang="en-US" altLang="en-US" sz="3600" dirty="0">
              <a:solidFill>
                <a:srgbClr val="FFFF00"/>
              </a:solidFill>
            </a:endParaRPr>
          </a:p>
          <a:p>
            <a:pPr lvl="1">
              <a:spcBef>
                <a:spcPts val="0"/>
              </a:spcBef>
            </a:pPr>
            <a:r>
              <a:rPr lang="en-US" altLang="en-US" sz="3200" dirty="0"/>
              <a:t>Acts 13:23-32; 26:6-7</a:t>
            </a:r>
          </a:p>
          <a:p>
            <a:pPr lvl="1">
              <a:spcBef>
                <a:spcPts val="0"/>
              </a:spcBef>
            </a:pPr>
            <a:r>
              <a:rPr lang="en-US" altLang="en-US" sz="3200" dirty="0"/>
              <a:t>2 Corinthians 4:7,16; Romans 8:18; 2 Timothy 4:6-8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p:cTn id="11"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28675">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p:cTn id="15"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28675">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p:cTn id="19"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867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8675">
                                            <p:txEl>
                                              <p:pRg st="4" end="4"/>
                                            </p:txEl>
                                          </p:spTgt>
                                        </p:tgtEl>
                                        <p:attrNameLst>
                                          <p:attrName>style.visibility</p:attrName>
                                        </p:attrNameLst>
                                      </p:cBhvr>
                                      <p:to>
                                        <p:strVal val="visible"/>
                                      </p:to>
                                    </p:set>
                                    <p:anim calcmode="lin" valueType="num">
                                      <p:cBhvr>
                                        <p:cTn id="25" dur="5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8675">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28675">
                                            <p:txEl>
                                              <p:pRg st="5" end="5"/>
                                            </p:txEl>
                                          </p:spTgt>
                                        </p:tgtEl>
                                        <p:attrNameLst>
                                          <p:attrName>style.visibility</p:attrName>
                                        </p:attrNameLst>
                                      </p:cBhvr>
                                      <p:to>
                                        <p:strVal val="visible"/>
                                      </p:to>
                                    </p:set>
                                    <p:anim calcmode="lin" valueType="num">
                                      <p:cBhvr>
                                        <p:cTn id="29" dur="5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8675">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28675">
                                            <p:txEl>
                                              <p:pRg st="6" end="6"/>
                                            </p:txEl>
                                          </p:spTgt>
                                        </p:tgtEl>
                                        <p:attrNameLst>
                                          <p:attrName>style.visibility</p:attrName>
                                        </p:attrNameLst>
                                      </p:cBhvr>
                                      <p:to>
                                        <p:strVal val="visible"/>
                                      </p:to>
                                    </p:set>
                                    <p:anim calcmode="lin" valueType="num">
                                      <p:cBhvr>
                                        <p:cTn id="33" dur="500" fill="hold"/>
                                        <p:tgtEl>
                                          <p:spTgt spid="28675">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28675">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28675">
                                            <p:txEl>
                                              <p:pRg st="7" end="7"/>
                                            </p:txEl>
                                          </p:spTgt>
                                        </p:tgtEl>
                                        <p:attrNameLst>
                                          <p:attrName>style.visibility</p:attrName>
                                        </p:attrNameLst>
                                      </p:cBhvr>
                                      <p:to>
                                        <p:strVal val="visible"/>
                                      </p:to>
                                    </p:set>
                                    <p:anim calcmode="lin" valueType="num">
                                      <p:cBhvr>
                                        <p:cTn id="39" dur="500" fill="hold"/>
                                        <p:tgtEl>
                                          <p:spTgt spid="28675">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28675">
                                            <p:txEl>
                                              <p:pRg st="7" end="7"/>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28675">
                                            <p:txEl>
                                              <p:pRg st="8" end="8"/>
                                            </p:txEl>
                                          </p:spTgt>
                                        </p:tgtEl>
                                        <p:attrNameLst>
                                          <p:attrName>style.visibility</p:attrName>
                                        </p:attrNameLst>
                                      </p:cBhvr>
                                      <p:to>
                                        <p:strVal val="visible"/>
                                      </p:to>
                                    </p:set>
                                    <p:anim calcmode="lin" valueType="num">
                                      <p:cBhvr>
                                        <p:cTn id="43" dur="500" fill="hold"/>
                                        <p:tgtEl>
                                          <p:spTgt spid="28675">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28675">
                                            <p:txEl>
                                              <p:pRg st="8" end="8"/>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28675">
                                            <p:txEl>
                                              <p:pRg st="9" end="9"/>
                                            </p:txEl>
                                          </p:spTgt>
                                        </p:tgtEl>
                                        <p:attrNameLst>
                                          <p:attrName>style.visibility</p:attrName>
                                        </p:attrNameLst>
                                      </p:cBhvr>
                                      <p:to>
                                        <p:strVal val="visible"/>
                                      </p:to>
                                    </p:set>
                                    <p:anim calcmode="lin" valueType="num">
                                      <p:cBhvr>
                                        <p:cTn id="47" dur="500" fill="hold"/>
                                        <p:tgtEl>
                                          <p:spTgt spid="28675">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28675">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97876E7-6B88-4E5A-B048-1C564C6E347E}"/>
              </a:ext>
            </a:extLst>
          </p:cNvPr>
          <p:cNvSpPr>
            <a:spLocks noGrp="1" noChangeArrowheads="1"/>
          </p:cNvSpPr>
          <p:nvPr>
            <p:ph type="title"/>
          </p:nvPr>
        </p:nvSpPr>
        <p:spPr>
          <a:xfrm>
            <a:off x="457200" y="79801"/>
            <a:ext cx="8229600" cy="830997"/>
          </a:xfrm>
        </p:spPr>
        <p:txBody>
          <a:bodyPr>
            <a:spAutoFit/>
          </a:bodyPr>
          <a:lstStyle/>
          <a:p>
            <a:r>
              <a:rPr lang="en-US" altLang="en-US" sz="4800" dirty="0"/>
              <a:t>CONCLUSION</a:t>
            </a:r>
            <a:r>
              <a:rPr lang="en-US" altLang="en-US" sz="4800" b="0" dirty="0"/>
              <a:t>:</a:t>
            </a:r>
          </a:p>
        </p:txBody>
      </p:sp>
      <p:sp>
        <p:nvSpPr>
          <p:cNvPr id="34819" name="Rectangle 3">
            <a:extLst>
              <a:ext uri="{FF2B5EF4-FFF2-40B4-BE49-F238E27FC236}">
                <a16:creationId xmlns:a16="http://schemas.microsoft.com/office/drawing/2014/main" id="{4CD77DE5-85D7-4550-AAF4-CA3DD8116080}"/>
              </a:ext>
            </a:extLst>
          </p:cNvPr>
          <p:cNvSpPr>
            <a:spLocks noGrp="1" noChangeArrowheads="1"/>
          </p:cNvSpPr>
          <p:nvPr>
            <p:ph type="body" idx="1"/>
          </p:nvPr>
        </p:nvSpPr>
        <p:spPr>
          <a:xfrm>
            <a:off x="123335" y="997089"/>
            <a:ext cx="8915400" cy="5632311"/>
          </a:xfrm>
        </p:spPr>
        <p:txBody>
          <a:bodyPr wrap="square">
            <a:spAutoFit/>
          </a:bodyPr>
          <a:lstStyle/>
          <a:p>
            <a:pPr>
              <a:spcBef>
                <a:spcPts val="0"/>
              </a:spcBef>
            </a:pPr>
            <a:r>
              <a:rPr lang="en-US" altLang="en-US" sz="2400" dirty="0">
                <a:effectLst/>
              </a:rPr>
              <a:t>Truly, every conversion is begun and consummated by the Spirit.</a:t>
            </a:r>
          </a:p>
          <a:p>
            <a:pPr marL="0" indent="0">
              <a:spcBef>
                <a:spcPts val="0"/>
              </a:spcBef>
              <a:buNone/>
            </a:pPr>
            <a:endParaRPr lang="en-US" altLang="en-US" sz="2400" dirty="0">
              <a:effectLst/>
            </a:endParaRPr>
          </a:p>
          <a:p>
            <a:pPr>
              <a:spcBef>
                <a:spcPts val="0"/>
              </a:spcBef>
            </a:pPr>
            <a:r>
              <a:rPr lang="en-US" altLang="en-US" sz="2400" dirty="0">
                <a:effectLst/>
              </a:rPr>
              <a:t>As the “revealing agent” in man’s conversion, He reveals the wonderful love and goodness of God. John 3:16; Romans 2:4</a:t>
            </a:r>
          </a:p>
          <a:p>
            <a:pPr marL="0" indent="0">
              <a:spcBef>
                <a:spcPts val="0"/>
              </a:spcBef>
              <a:buNone/>
            </a:pPr>
            <a:endParaRPr lang="en-US" altLang="en-US" sz="2400" dirty="0">
              <a:effectLst/>
            </a:endParaRPr>
          </a:p>
          <a:p>
            <a:pPr>
              <a:spcBef>
                <a:spcPts val="0"/>
              </a:spcBef>
            </a:pPr>
            <a:r>
              <a:rPr lang="en-US" altLang="en-US" sz="2400" dirty="0">
                <a:effectLst/>
              </a:rPr>
              <a:t>He reveals the awful plight of man lost in sin. Romans 3:23</a:t>
            </a:r>
          </a:p>
          <a:p>
            <a:pPr marL="0" indent="0">
              <a:spcBef>
                <a:spcPts val="0"/>
              </a:spcBef>
              <a:buNone/>
            </a:pPr>
            <a:endParaRPr lang="en-US" altLang="en-US" sz="2400" dirty="0">
              <a:effectLst/>
            </a:endParaRPr>
          </a:p>
          <a:p>
            <a:pPr>
              <a:spcBef>
                <a:spcPts val="0"/>
              </a:spcBef>
            </a:pPr>
            <a:r>
              <a:rPr lang="en-US" altLang="en-US" sz="2400" dirty="0">
                <a:effectLst/>
              </a:rPr>
              <a:t>In the sublime story of God’s providing salvation for man through the death, burial, and resurrection of Christ, the Holy Spirit convicts of sin, righteousness, and judgment.</a:t>
            </a:r>
          </a:p>
          <a:p>
            <a:pPr marL="0" indent="0">
              <a:spcBef>
                <a:spcPts val="0"/>
              </a:spcBef>
              <a:buNone/>
            </a:pPr>
            <a:endParaRPr lang="en-US" altLang="en-US" sz="2400" dirty="0">
              <a:effectLst/>
            </a:endParaRPr>
          </a:p>
          <a:p>
            <a:pPr>
              <a:spcBef>
                <a:spcPts val="0"/>
              </a:spcBef>
            </a:pPr>
            <a:r>
              <a:rPr lang="en-US" altLang="en-US" sz="2400" dirty="0">
                <a:effectLst/>
              </a:rPr>
              <a:t>Through faith produced in the heart by the word of God,</a:t>
            </a:r>
            <a:br>
              <a:rPr lang="en-US" altLang="en-US" sz="2400" dirty="0">
                <a:effectLst/>
              </a:rPr>
            </a:br>
            <a:r>
              <a:rPr lang="en-US" altLang="en-US" sz="2400" dirty="0">
                <a:effectLst/>
              </a:rPr>
              <a:t>Romans 10:17, man obeys … turns to God from sin … is converted.</a:t>
            </a:r>
          </a:p>
          <a:p>
            <a:pPr marL="0" indent="0">
              <a:spcBef>
                <a:spcPts val="0"/>
              </a:spcBef>
              <a:buNone/>
            </a:pPr>
            <a:endParaRPr lang="en-US" altLang="en-US" sz="2400" dirty="0">
              <a:effectLst/>
            </a:endParaRPr>
          </a:p>
          <a:p>
            <a:pPr>
              <a:spcBef>
                <a:spcPts val="0"/>
              </a:spcBef>
            </a:pPr>
            <a:r>
              <a:rPr lang="en-US" altLang="en-US" sz="2400" dirty="0">
                <a:effectLst/>
              </a:rPr>
              <a:t>No other way to come to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a:extLst>
              <a:ext uri="{FF2B5EF4-FFF2-40B4-BE49-F238E27FC236}">
                <a16:creationId xmlns:a16="http://schemas.microsoft.com/office/drawing/2014/main" id="{CE7CD340-E361-4012-842E-9284A81A1B55}"/>
              </a:ext>
            </a:extLst>
          </p:cNvPr>
          <p:cNvSpPr>
            <a:spLocks noChangeArrowheads="1"/>
          </p:cNvSpPr>
          <p:nvPr/>
        </p:nvSpPr>
        <p:spPr bwMode="auto">
          <a:xfrm>
            <a:off x="3505200" y="228600"/>
            <a:ext cx="2362200" cy="2057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800" dirty="0">
                <a:effectLst>
                  <a:outerShdw blurRad="38100" dist="38100" dir="2700000" algn="tl">
                    <a:srgbClr val="000000"/>
                  </a:outerShdw>
                </a:effectLst>
                <a:latin typeface="Arial" panose="020B0604020202020204" pitchFamily="34" charset="0"/>
              </a:rPr>
              <a:t>Father Is:</a:t>
            </a:r>
          </a:p>
          <a:p>
            <a:pPr algn="ctr" eaLnBrk="1" hangingPunct="1"/>
            <a:r>
              <a:rPr lang="en-US" altLang="en-US" sz="2800" dirty="0">
                <a:effectLst>
                  <a:outerShdw blurRad="38100" dist="38100" dir="2700000" algn="tl">
                    <a:srgbClr val="000000"/>
                  </a:outerShdw>
                </a:effectLst>
                <a:latin typeface="Arial" panose="020B0604020202020204" pitchFamily="34" charset="0"/>
              </a:rPr>
              <a:t>John 20:17</a:t>
            </a:r>
          </a:p>
        </p:txBody>
      </p:sp>
      <p:sp>
        <p:nvSpPr>
          <p:cNvPr id="8195" name="Oval 3">
            <a:extLst>
              <a:ext uri="{FF2B5EF4-FFF2-40B4-BE49-F238E27FC236}">
                <a16:creationId xmlns:a16="http://schemas.microsoft.com/office/drawing/2014/main" id="{08630BD9-33A3-4AF0-BF8E-92729EAB3E7B}"/>
              </a:ext>
            </a:extLst>
          </p:cNvPr>
          <p:cNvSpPr>
            <a:spLocks noChangeArrowheads="1"/>
          </p:cNvSpPr>
          <p:nvPr/>
        </p:nvSpPr>
        <p:spPr bwMode="auto">
          <a:xfrm>
            <a:off x="304800" y="3200400"/>
            <a:ext cx="2209800" cy="2209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800" dirty="0">
                <a:effectLst>
                  <a:outerShdw blurRad="38100" dist="38100" dir="2700000" algn="tl">
                    <a:srgbClr val="000000"/>
                  </a:outerShdw>
                </a:effectLst>
                <a:latin typeface="Arial" panose="020B0604020202020204" pitchFamily="34" charset="0"/>
              </a:rPr>
              <a:t>Son Is:</a:t>
            </a:r>
          </a:p>
          <a:p>
            <a:pPr algn="ctr" eaLnBrk="1" hangingPunct="1"/>
            <a:r>
              <a:rPr lang="en-US" altLang="en-US" sz="2800" dirty="0">
                <a:effectLst>
                  <a:outerShdw blurRad="38100" dist="38100" dir="2700000" algn="tl">
                    <a:srgbClr val="000000"/>
                  </a:outerShdw>
                </a:effectLst>
                <a:latin typeface="Arial" panose="020B0604020202020204" pitchFamily="34" charset="0"/>
              </a:rPr>
              <a:t>Hebrews 1:8</a:t>
            </a:r>
          </a:p>
        </p:txBody>
      </p:sp>
      <p:sp>
        <p:nvSpPr>
          <p:cNvPr id="8196" name="Oval 4">
            <a:extLst>
              <a:ext uri="{FF2B5EF4-FFF2-40B4-BE49-F238E27FC236}">
                <a16:creationId xmlns:a16="http://schemas.microsoft.com/office/drawing/2014/main" id="{B40F1FBF-9BD1-4D82-A777-569B9FAFEF33}"/>
              </a:ext>
            </a:extLst>
          </p:cNvPr>
          <p:cNvSpPr>
            <a:spLocks noChangeArrowheads="1"/>
          </p:cNvSpPr>
          <p:nvPr/>
        </p:nvSpPr>
        <p:spPr bwMode="auto">
          <a:xfrm>
            <a:off x="6629400" y="3124200"/>
            <a:ext cx="2209800" cy="2209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800">
                <a:effectLst>
                  <a:outerShdw blurRad="38100" dist="38100" dir="2700000" algn="tl">
                    <a:srgbClr val="000000"/>
                  </a:outerShdw>
                </a:effectLst>
                <a:latin typeface="Arial" panose="020B0604020202020204" pitchFamily="34" charset="0"/>
              </a:rPr>
              <a:t>Holy Spirit Is:</a:t>
            </a:r>
          </a:p>
          <a:p>
            <a:pPr algn="ctr" eaLnBrk="1" hangingPunct="1"/>
            <a:r>
              <a:rPr lang="en-US" altLang="en-US" sz="2800">
                <a:effectLst>
                  <a:outerShdw blurRad="38100" dist="38100" dir="2700000" algn="tl">
                    <a:srgbClr val="000000"/>
                  </a:outerShdw>
                </a:effectLst>
                <a:latin typeface="Arial" panose="020B0604020202020204" pitchFamily="34" charset="0"/>
              </a:rPr>
              <a:t>Acts 5:3-4</a:t>
            </a:r>
          </a:p>
        </p:txBody>
      </p:sp>
      <p:sp>
        <p:nvSpPr>
          <p:cNvPr id="8197" name="Text Box 5">
            <a:extLst>
              <a:ext uri="{FF2B5EF4-FFF2-40B4-BE49-F238E27FC236}">
                <a16:creationId xmlns:a16="http://schemas.microsoft.com/office/drawing/2014/main" id="{0114FD1E-E398-4A3F-85FC-E6925E795A68}"/>
              </a:ext>
            </a:extLst>
          </p:cNvPr>
          <p:cNvSpPr txBox="1">
            <a:spLocks noChangeArrowheads="1"/>
          </p:cNvSpPr>
          <p:nvPr/>
        </p:nvSpPr>
        <p:spPr bwMode="auto">
          <a:xfrm>
            <a:off x="3233738" y="2840038"/>
            <a:ext cx="26066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4400" b="1" dirty="0">
                <a:effectLst>
                  <a:outerShdw blurRad="38100" dist="38100" dir="2700000" algn="tl">
                    <a:srgbClr val="000000"/>
                  </a:outerShdw>
                </a:effectLst>
                <a:latin typeface="Arial" panose="020B0604020202020204" pitchFamily="34" charset="0"/>
              </a:rPr>
              <a:t>Godhead</a:t>
            </a:r>
          </a:p>
          <a:p>
            <a:pPr algn="ctr" eaLnBrk="1" hangingPunct="1"/>
            <a:r>
              <a:rPr lang="en-US" altLang="en-US" sz="4400" b="1" dirty="0">
                <a:effectLst>
                  <a:outerShdw blurRad="38100" dist="38100" dir="2700000" algn="tl">
                    <a:srgbClr val="000000"/>
                  </a:outerShdw>
                </a:effectLst>
                <a:latin typeface="Arial" panose="020B0604020202020204" pitchFamily="34" charset="0"/>
              </a:rPr>
              <a:t>Deity</a:t>
            </a:r>
          </a:p>
        </p:txBody>
      </p:sp>
      <p:sp>
        <p:nvSpPr>
          <p:cNvPr id="8198" name="Line 6">
            <a:extLst>
              <a:ext uri="{FF2B5EF4-FFF2-40B4-BE49-F238E27FC236}">
                <a16:creationId xmlns:a16="http://schemas.microsoft.com/office/drawing/2014/main" id="{386D1FF1-01DF-4035-BE36-4797FE1EDE92}"/>
              </a:ext>
            </a:extLst>
          </p:cNvPr>
          <p:cNvSpPr>
            <a:spLocks noChangeShapeType="1"/>
          </p:cNvSpPr>
          <p:nvPr/>
        </p:nvSpPr>
        <p:spPr bwMode="auto">
          <a:xfrm flipV="1">
            <a:off x="2362200" y="2133600"/>
            <a:ext cx="16764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Line 7">
            <a:extLst>
              <a:ext uri="{FF2B5EF4-FFF2-40B4-BE49-F238E27FC236}">
                <a16:creationId xmlns:a16="http://schemas.microsoft.com/office/drawing/2014/main" id="{059EB6E4-6113-46DB-997F-767B341E8D24}"/>
              </a:ext>
            </a:extLst>
          </p:cNvPr>
          <p:cNvSpPr>
            <a:spLocks noChangeShapeType="1"/>
          </p:cNvSpPr>
          <p:nvPr/>
        </p:nvSpPr>
        <p:spPr bwMode="auto">
          <a:xfrm>
            <a:off x="5257800" y="2057400"/>
            <a:ext cx="1524000" cy="160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Line 8">
            <a:extLst>
              <a:ext uri="{FF2B5EF4-FFF2-40B4-BE49-F238E27FC236}">
                <a16:creationId xmlns:a16="http://schemas.microsoft.com/office/drawing/2014/main" id="{6A01AE8D-27C5-499B-ADFA-8968D13424E3}"/>
              </a:ext>
            </a:extLst>
          </p:cNvPr>
          <p:cNvSpPr>
            <a:spLocks noChangeShapeType="1"/>
          </p:cNvSpPr>
          <p:nvPr/>
        </p:nvSpPr>
        <p:spPr bwMode="auto">
          <a:xfrm>
            <a:off x="2514600" y="4267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AutoShape 9">
            <a:extLst>
              <a:ext uri="{FF2B5EF4-FFF2-40B4-BE49-F238E27FC236}">
                <a16:creationId xmlns:a16="http://schemas.microsoft.com/office/drawing/2014/main" id="{99F6D3A4-2052-4536-88ED-A08E4296002B}"/>
              </a:ext>
            </a:extLst>
          </p:cNvPr>
          <p:cNvSpPr>
            <a:spLocks noChangeArrowheads="1"/>
          </p:cNvSpPr>
          <p:nvPr/>
        </p:nvSpPr>
        <p:spPr bwMode="auto">
          <a:xfrm rot="-24398489">
            <a:off x="1714500" y="1790700"/>
            <a:ext cx="1828800" cy="1295400"/>
          </a:xfrm>
          <a:prstGeom prst="leftRightArrow">
            <a:avLst>
              <a:gd name="adj1" fmla="val 50000"/>
              <a:gd name="adj2" fmla="val 2823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400" b="1" dirty="0">
                <a:effectLst>
                  <a:outerShdw blurRad="38100" dist="38100" dir="2700000" algn="tl">
                    <a:srgbClr val="000000"/>
                  </a:outerShdw>
                </a:effectLst>
                <a:latin typeface="Arial" panose="020B0604020202020204" pitchFamily="34" charset="0"/>
              </a:rPr>
              <a:t>Is not</a:t>
            </a:r>
          </a:p>
          <a:p>
            <a:pPr algn="ctr" eaLnBrk="1" hangingPunct="1"/>
            <a:r>
              <a:rPr lang="en-US" altLang="en-US" sz="2400" b="1" dirty="0">
                <a:effectLst>
                  <a:outerShdw blurRad="38100" dist="38100" dir="2700000" algn="tl">
                    <a:srgbClr val="000000"/>
                  </a:outerShdw>
                </a:effectLst>
                <a:latin typeface="Arial" panose="020B0604020202020204" pitchFamily="34" charset="0"/>
              </a:rPr>
              <a:t>John 8:16</a:t>
            </a:r>
          </a:p>
        </p:txBody>
      </p:sp>
      <p:sp>
        <p:nvSpPr>
          <p:cNvPr id="8202" name="AutoShape 10">
            <a:extLst>
              <a:ext uri="{FF2B5EF4-FFF2-40B4-BE49-F238E27FC236}">
                <a16:creationId xmlns:a16="http://schemas.microsoft.com/office/drawing/2014/main" id="{8813662E-7C9F-45C0-86FF-9807FA745DF9}"/>
              </a:ext>
            </a:extLst>
          </p:cNvPr>
          <p:cNvSpPr>
            <a:spLocks noChangeArrowheads="1"/>
          </p:cNvSpPr>
          <p:nvPr/>
        </p:nvSpPr>
        <p:spPr bwMode="auto">
          <a:xfrm rot="-18707494">
            <a:off x="5638800" y="1676400"/>
            <a:ext cx="1828800" cy="1371600"/>
          </a:xfrm>
          <a:prstGeom prst="leftRightArrow">
            <a:avLst>
              <a:gd name="adj1" fmla="val 50000"/>
              <a:gd name="adj2" fmla="val 2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400" b="1" dirty="0">
                <a:effectLst>
                  <a:outerShdw blurRad="38100" dist="38100" dir="2700000" algn="tl">
                    <a:srgbClr val="000000"/>
                  </a:outerShdw>
                </a:effectLst>
                <a:latin typeface="Arial" panose="020B0604020202020204" pitchFamily="34" charset="0"/>
              </a:rPr>
              <a:t>Is not</a:t>
            </a:r>
          </a:p>
          <a:p>
            <a:pPr algn="ctr" eaLnBrk="1" hangingPunct="1"/>
            <a:r>
              <a:rPr lang="en-US" altLang="en-US" sz="2400" b="1" dirty="0">
                <a:effectLst>
                  <a:outerShdw blurRad="38100" dist="38100" dir="2700000" algn="tl">
                    <a:srgbClr val="000000"/>
                  </a:outerShdw>
                </a:effectLst>
                <a:latin typeface="Arial" panose="020B0604020202020204" pitchFamily="34" charset="0"/>
              </a:rPr>
              <a:t>John 14:26</a:t>
            </a:r>
          </a:p>
        </p:txBody>
      </p:sp>
      <p:sp>
        <p:nvSpPr>
          <p:cNvPr id="8203" name="AutoShape 11">
            <a:extLst>
              <a:ext uri="{FF2B5EF4-FFF2-40B4-BE49-F238E27FC236}">
                <a16:creationId xmlns:a16="http://schemas.microsoft.com/office/drawing/2014/main" id="{F8A03C70-23CB-4FB4-885D-0E5757DD651D}"/>
              </a:ext>
            </a:extLst>
          </p:cNvPr>
          <p:cNvSpPr>
            <a:spLocks noChangeArrowheads="1"/>
          </p:cNvSpPr>
          <p:nvPr/>
        </p:nvSpPr>
        <p:spPr bwMode="auto">
          <a:xfrm>
            <a:off x="2743200" y="4267200"/>
            <a:ext cx="3657600" cy="1295400"/>
          </a:xfrm>
          <a:prstGeom prst="leftRightArrow">
            <a:avLst>
              <a:gd name="adj1" fmla="val 50000"/>
              <a:gd name="adj2" fmla="val 5647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2400" b="1">
                <a:effectLst>
                  <a:outerShdw blurRad="38100" dist="38100" dir="2700000" algn="tl">
                    <a:srgbClr val="000000"/>
                  </a:outerShdw>
                </a:effectLst>
                <a:latin typeface="Arial" panose="020B0604020202020204" pitchFamily="34" charset="0"/>
              </a:rPr>
              <a:t>Is not</a:t>
            </a:r>
          </a:p>
          <a:p>
            <a:pPr algn="ctr" eaLnBrk="1" hangingPunct="1"/>
            <a:r>
              <a:rPr lang="en-US" altLang="en-US" sz="2400">
                <a:effectLst>
                  <a:outerShdw blurRad="38100" dist="38100" dir="2700000" algn="tl">
                    <a:srgbClr val="000000"/>
                  </a:outerShdw>
                </a:effectLst>
                <a:latin typeface="Arial" panose="020B0604020202020204" pitchFamily="34" charset="0"/>
              </a:rPr>
              <a:t>Acts 10:38</a:t>
            </a:r>
          </a:p>
        </p:txBody>
      </p:sp>
      <p:sp>
        <p:nvSpPr>
          <p:cNvPr id="8204" name="Text Box 12">
            <a:extLst>
              <a:ext uri="{FF2B5EF4-FFF2-40B4-BE49-F238E27FC236}">
                <a16:creationId xmlns:a16="http://schemas.microsoft.com/office/drawing/2014/main" id="{625CEE19-6983-4BE4-80EC-39D9DF7E07F3}"/>
              </a:ext>
            </a:extLst>
          </p:cNvPr>
          <p:cNvSpPr txBox="1">
            <a:spLocks noChangeArrowheads="1"/>
          </p:cNvSpPr>
          <p:nvPr/>
        </p:nvSpPr>
        <p:spPr bwMode="auto">
          <a:xfrm>
            <a:off x="0" y="5791200"/>
            <a:ext cx="9144000" cy="1066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dirty="0">
                <a:effectLst>
                  <a:outerShdw blurRad="38100" dist="38100" dir="2700000" algn="tl">
                    <a:srgbClr val="000000"/>
                  </a:outerShdw>
                </a:effectLst>
                <a:latin typeface="Tahoma" panose="020B0604030504040204" pitchFamily="34" charset="0"/>
              </a:rPr>
              <a:t>As there is one man (humanity, or mankind), even so there is one God (divinity, or godkind).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829E31C7-5D70-48DD-927E-03B886E1A5B6}"/>
              </a:ext>
            </a:extLst>
          </p:cNvPr>
          <p:cNvSpPr>
            <a:spLocks noGrp="1" noChangeArrowheads="1"/>
          </p:cNvSpPr>
          <p:nvPr>
            <p:ph type="body" idx="1"/>
          </p:nvPr>
        </p:nvSpPr>
        <p:spPr>
          <a:xfrm>
            <a:off x="124119" y="533400"/>
            <a:ext cx="8915400" cy="6001643"/>
          </a:xfrm>
        </p:spPr>
        <p:txBody>
          <a:bodyPr wrap="square">
            <a:spAutoFit/>
          </a:bodyPr>
          <a:lstStyle/>
          <a:p>
            <a:pPr>
              <a:buFont typeface="Wingdings" panose="05000000000000000000" pitchFamily="2" charset="2"/>
              <a:buChar char="Ø"/>
            </a:pPr>
            <a:r>
              <a:rPr lang="en-US" altLang="en-US" sz="4000" dirty="0">
                <a:effectLst/>
              </a:rPr>
              <a:t>Every conversion to Christ which has occurred from the beginning of the Lord’s church, until this present hour has begun, carried on, and consummated as a result of the operation of the Holy Spirit upon the sinners heart.</a:t>
            </a:r>
          </a:p>
          <a:p>
            <a:pPr>
              <a:buFont typeface="Wingdings" panose="05000000000000000000" pitchFamily="2" charset="2"/>
              <a:buChar char="Ø"/>
            </a:pPr>
            <a:r>
              <a:rPr lang="en-US" altLang="en-US" sz="4000" dirty="0">
                <a:effectLst/>
              </a:rPr>
              <a:t>Problems arise however, when we begin to discuss </a:t>
            </a:r>
            <a:r>
              <a:rPr lang="en-US" altLang="en-US" sz="4800" b="1" u="sng" dirty="0"/>
              <a:t>the manner of His operation</a:t>
            </a:r>
            <a:r>
              <a:rPr lang="en-US" altLang="en-US" sz="4000" dirty="0">
                <a:effectLst/>
              </a:rPr>
              <a:t>.</a:t>
            </a:r>
            <a:endParaRPr lang="en-US"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F6041C08-51A1-4A48-BC79-7B40CA50C569}"/>
              </a:ext>
            </a:extLst>
          </p:cNvPr>
          <p:cNvSpPr>
            <a:spLocks noGrp="1" noChangeArrowheads="1"/>
          </p:cNvSpPr>
          <p:nvPr>
            <p:ph type="body" idx="1"/>
          </p:nvPr>
        </p:nvSpPr>
        <p:spPr>
          <a:xfrm>
            <a:off x="228600" y="381000"/>
            <a:ext cx="8686800" cy="6247864"/>
          </a:xfrm>
        </p:spPr>
        <p:txBody>
          <a:bodyPr>
            <a:spAutoFit/>
          </a:bodyPr>
          <a:lstStyle/>
          <a:p>
            <a:pPr>
              <a:buFont typeface="Wingdings" panose="05000000000000000000" pitchFamily="2" charset="2"/>
              <a:buChar char="Ø"/>
            </a:pPr>
            <a:r>
              <a:rPr lang="en-US" altLang="en-US" sz="4000" dirty="0">
                <a:effectLst/>
              </a:rPr>
              <a:t>The question is in the conviction and conversion of the sinner to Christ, </a:t>
            </a:r>
            <a:r>
              <a:rPr lang="en-US" altLang="en-US" sz="4800" dirty="0">
                <a:solidFill>
                  <a:schemeClr val="hlink"/>
                </a:solidFill>
              </a:rPr>
              <a:t>“</a:t>
            </a:r>
            <a:r>
              <a:rPr lang="en-US" altLang="en-US" sz="4800" b="1" u="sng" dirty="0">
                <a:solidFill>
                  <a:schemeClr val="hlink"/>
                </a:solidFill>
              </a:rPr>
              <a:t>How does the Holy Spirit exercise his influence upon the heart</a:t>
            </a:r>
            <a:r>
              <a:rPr lang="en-US" altLang="en-US" sz="4800" b="1" dirty="0">
                <a:solidFill>
                  <a:schemeClr val="hlink"/>
                </a:solidFill>
              </a:rPr>
              <a:t>?</a:t>
            </a:r>
            <a:r>
              <a:rPr lang="en-US" altLang="en-US" sz="4800" dirty="0">
                <a:solidFill>
                  <a:schemeClr val="hlink"/>
                </a:solidFill>
              </a:rPr>
              <a:t>”</a:t>
            </a:r>
          </a:p>
          <a:p>
            <a:r>
              <a:rPr lang="en-US" altLang="en-US" sz="4000" dirty="0">
                <a:effectLst/>
              </a:rPr>
              <a:t>Does he operate immediately (without means) or intermediately (through means)?</a:t>
            </a:r>
          </a:p>
          <a:p>
            <a:r>
              <a:rPr lang="en-US" altLang="en-US" sz="4000" dirty="0">
                <a:effectLst/>
              </a:rPr>
              <a:t>Directly or indirectly?</a:t>
            </a:r>
          </a:p>
        </p:txBody>
      </p:sp>
      <p:sp>
        <p:nvSpPr>
          <p:cNvPr id="9220" name="Text Box 4">
            <a:extLst>
              <a:ext uri="{FF2B5EF4-FFF2-40B4-BE49-F238E27FC236}">
                <a16:creationId xmlns:a16="http://schemas.microsoft.com/office/drawing/2014/main" id="{05F2871C-CDED-489A-A478-842F55B55934}"/>
              </a:ext>
            </a:extLst>
          </p:cNvPr>
          <p:cNvSpPr txBox="1">
            <a:spLocks noChangeArrowheads="1"/>
          </p:cNvSpPr>
          <p:nvPr/>
        </p:nvSpPr>
        <p:spPr bwMode="auto">
          <a:xfrm>
            <a:off x="9661525" y="591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9B71A5B-7A53-427D-AD49-9BA13EB60F9D}"/>
              </a:ext>
            </a:extLst>
          </p:cNvPr>
          <p:cNvSpPr>
            <a:spLocks noGrp="1" noChangeArrowheads="1"/>
          </p:cNvSpPr>
          <p:nvPr>
            <p:ph type="body" idx="1"/>
          </p:nvPr>
        </p:nvSpPr>
        <p:spPr>
          <a:xfrm>
            <a:off x="228600" y="533400"/>
            <a:ext cx="8458200" cy="6247864"/>
          </a:xfrm>
        </p:spPr>
        <p:txBody>
          <a:bodyPr>
            <a:spAutoFit/>
          </a:bodyPr>
          <a:lstStyle/>
          <a:p>
            <a:pPr>
              <a:buFont typeface="Wingdings" panose="05000000000000000000" pitchFamily="2" charset="2"/>
              <a:buChar char="Ø"/>
            </a:pPr>
            <a:r>
              <a:rPr lang="en-US" altLang="en-US" sz="4000" dirty="0">
                <a:effectLst/>
              </a:rPr>
              <a:t>Our purpose is to show that the Bible teaches that in the conviction and conversion of the sinner to Christ, the Holy Spirit operates upon the sinner’s heart through the agency of the Spirit-revealed and Spirit-inspired word of God … through the agency of Divine Truth, hence that the operation of the Holy Spirit in this realm is indirect and intermediate.</a:t>
            </a:r>
            <a:endParaRPr lang="en-US" alt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FF34C8A-79A1-4A2D-AA2B-43D98DC214E5}"/>
              </a:ext>
            </a:extLst>
          </p:cNvPr>
          <p:cNvSpPr>
            <a:spLocks noGrp="1" noChangeArrowheads="1"/>
          </p:cNvSpPr>
          <p:nvPr>
            <p:ph type="title"/>
          </p:nvPr>
        </p:nvSpPr>
        <p:spPr>
          <a:xfrm>
            <a:off x="466627" y="72479"/>
            <a:ext cx="8229600" cy="769441"/>
          </a:xfrm>
        </p:spPr>
        <p:txBody>
          <a:bodyPr>
            <a:spAutoFit/>
          </a:bodyPr>
          <a:lstStyle/>
          <a:p>
            <a:r>
              <a:rPr lang="en-US" altLang="en-US" dirty="0"/>
              <a:t>Why So Much Confusion?</a:t>
            </a:r>
          </a:p>
        </p:txBody>
      </p:sp>
      <p:sp>
        <p:nvSpPr>
          <p:cNvPr id="11267" name="Rectangle 3">
            <a:extLst>
              <a:ext uri="{FF2B5EF4-FFF2-40B4-BE49-F238E27FC236}">
                <a16:creationId xmlns:a16="http://schemas.microsoft.com/office/drawing/2014/main" id="{36FDE81B-7271-4A9E-B8BB-FC2EFD24C2AB}"/>
              </a:ext>
            </a:extLst>
          </p:cNvPr>
          <p:cNvSpPr>
            <a:spLocks noGrp="1" noChangeArrowheads="1"/>
          </p:cNvSpPr>
          <p:nvPr>
            <p:ph type="body" idx="1"/>
          </p:nvPr>
        </p:nvSpPr>
        <p:spPr>
          <a:xfrm>
            <a:off x="314227" y="723508"/>
            <a:ext cx="8534400" cy="6093976"/>
          </a:xfrm>
        </p:spPr>
        <p:txBody>
          <a:bodyPr wrap="square">
            <a:spAutoFit/>
          </a:bodyPr>
          <a:lstStyle/>
          <a:p>
            <a:r>
              <a:rPr lang="en-US" altLang="en-US" sz="2800" dirty="0">
                <a:effectLst/>
              </a:rPr>
              <a:t>The Calvinistic theory of “Total Hereditary Depravity” argues that, “In conversion and sanctification there is an influence of the Spirit in addition to that of the word, and distinct from it … an influence without which the arguments and motives of the gospel would never convert and sanctify one of Adam’s ruined race … Why then, it will be asked, is it necessary that there should be an influence of the Spirit, in addition to that of the Word, and distinct from it? The necessity arises simply from the depravity of the human heart … Men are sinful … deeply depraved. Hence, the necessity of a special divine influence, in addition to, and distinct from, the word.”</a:t>
            </a:r>
            <a:br>
              <a:rPr lang="en-US" altLang="en-US" sz="1800" dirty="0">
                <a:effectLst/>
              </a:rPr>
            </a:br>
            <a:r>
              <a:rPr lang="en-US" altLang="en-US" sz="1800" dirty="0">
                <a:effectLst/>
              </a:rPr>
              <a:t>(N.L. Rice in Campbell-Rice debate, pages 628, 630. </a:t>
            </a:r>
            <a:r>
              <a:rPr lang="en-US" sz="1800" dirty="0">
                <a:effectLst/>
              </a:rPr>
              <a:t>Beginning November 15, 1843, and continuing eighteen days, between Alexander Campbell, Christian, and N.L. Rice, Presbyterian.</a:t>
            </a:r>
            <a:r>
              <a:rPr lang="en-US" altLang="en-US" sz="1800" dirty="0">
                <a:effectLst/>
              </a:rPr>
              <a:t>)</a:t>
            </a:r>
            <a:endParaRPr lang="en-US"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B3C30D7-C78C-4524-A835-51B37435FC70}"/>
              </a:ext>
            </a:extLst>
          </p:cNvPr>
          <p:cNvSpPr>
            <a:spLocks noGrp="1" noChangeArrowheads="1"/>
          </p:cNvSpPr>
          <p:nvPr>
            <p:ph type="title"/>
          </p:nvPr>
        </p:nvSpPr>
        <p:spPr>
          <a:xfrm>
            <a:off x="457200" y="461417"/>
            <a:ext cx="8229600" cy="769441"/>
          </a:xfrm>
        </p:spPr>
        <p:txBody>
          <a:bodyPr>
            <a:spAutoFit/>
          </a:bodyPr>
          <a:lstStyle/>
          <a:p>
            <a:r>
              <a:rPr lang="en-US" altLang="en-US" dirty="0"/>
              <a:t>Why So Much Confusion?</a:t>
            </a:r>
          </a:p>
        </p:txBody>
      </p:sp>
      <p:sp>
        <p:nvSpPr>
          <p:cNvPr id="12291" name="Rectangle 3">
            <a:extLst>
              <a:ext uri="{FF2B5EF4-FFF2-40B4-BE49-F238E27FC236}">
                <a16:creationId xmlns:a16="http://schemas.microsoft.com/office/drawing/2014/main" id="{63E03E3D-93E0-4B68-BDA0-49D238720E25}"/>
              </a:ext>
            </a:extLst>
          </p:cNvPr>
          <p:cNvSpPr>
            <a:spLocks noGrp="1" noChangeArrowheads="1"/>
          </p:cNvSpPr>
          <p:nvPr>
            <p:ph type="body" idx="1"/>
          </p:nvPr>
        </p:nvSpPr>
        <p:spPr>
          <a:xfrm>
            <a:off x="362146" y="1600200"/>
            <a:ext cx="8458200" cy="4725653"/>
          </a:xfrm>
        </p:spPr>
        <p:txBody>
          <a:bodyPr>
            <a:spAutoFit/>
          </a:bodyPr>
          <a:lstStyle/>
          <a:p>
            <a:pPr>
              <a:lnSpc>
                <a:spcPct val="90000"/>
              </a:lnSpc>
              <a:buFont typeface="Wingdings" panose="05000000000000000000" pitchFamily="2" charset="2"/>
              <a:buChar char="Ø"/>
            </a:pPr>
            <a:r>
              <a:rPr lang="en-US" altLang="en-US" dirty="0">
                <a:effectLst/>
              </a:rPr>
              <a:t>“Man is so depraved that he is unable without the direct enabling power of the Holy Spirit to obey the Gospel of the son of God.” (J.B. Moody, Missionary Baptist, in Nashville Debate)</a:t>
            </a:r>
          </a:p>
          <a:p>
            <a:pPr marL="0" indent="0">
              <a:lnSpc>
                <a:spcPct val="90000"/>
              </a:lnSpc>
              <a:buNone/>
            </a:pPr>
            <a:endParaRPr lang="en-US" altLang="en-US" dirty="0">
              <a:effectLst/>
            </a:endParaRPr>
          </a:p>
          <a:p>
            <a:pPr>
              <a:lnSpc>
                <a:spcPct val="90000"/>
              </a:lnSpc>
              <a:buFont typeface="Wingdings" panose="05000000000000000000" pitchFamily="2" charset="2"/>
              <a:buChar char="Ø"/>
            </a:pPr>
            <a:r>
              <a:rPr lang="en-US" altLang="en-US" dirty="0">
                <a:effectLst/>
              </a:rPr>
              <a:t>“I, by the natural birth am too wicked to live, too sinful to die … Total Hereditary Depravity means that man in his entire self is bad.” (Albert Garner, Missionary Baptist in The Royal Birth – A Life of Liberty, pages 8-9)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0B739A3-5D63-4D19-81E6-F1BBAAEEE379}"/>
              </a:ext>
            </a:extLst>
          </p:cNvPr>
          <p:cNvSpPr>
            <a:spLocks noGrp="1" noChangeArrowheads="1"/>
          </p:cNvSpPr>
          <p:nvPr>
            <p:ph type="title"/>
          </p:nvPr>
        </p:nvSpPr>
        <p:spPr>
          <a:xfrm>
            <a:off x="457200" y="461417"/>
            <a:ext cx="8229600" cy="769441"/>
          </a:xfrm>
        </p:spPr>
        <p:txBody>
          <a:bodyPr>
            <a:spAutoFit/>
          </a:bodyPr>
          <a:lstStyle/>
          <a:p>
            <a:r>
              <a:rPr lang="en-US" altLang="en-US" dirty="0"/>
              <a:t>Calvinism Reviewed</a:t>
            </a:r>
          </a:p>
        </p:txBody>
      </p:sp>
      <p:sp>
        <p:nvSpPr>
          <p:cNvPr id="13315" name="Rectangle 3">
            <a:extLst>
              <a:ext uri="{FF2B5EF4-FFF2-40B4-BE49-F238E27FC236}">
                <a16:creationId xmlns:a16="http://schemas.microsoft.com/office/drawing/2014/main" id="{0EEA0E13-2FD1-41E7-B68A-9FDCBAE36252}"/>
              </a:ext>
            </a:extLst>
          </p:cNvPr>
          <p:cNvSpPr>
            <a:spLocks noGrp="1" noChangeArrowheads="1"/>
          </p:cNvSpPr>
          <p:nvPr>
            <p:ph type="body" idx="1"/>
          </p:nvPr>
        </p:nvSpPr>
        <p:spPr>
          <a:xfrm>
            <a:off x="228600" y="1219200"/>
            <a:ext cx="8686800" cy="5507983"/>
          </a:xfrm>
        </p:spPr>
        <p:txBody>
          <a:bodyPr>
            <a:spAutoFit/>
          </a:bodyPr>
          <a:lstStyle/>
          <a:p>
            <a:pPr>
              <a:lnSpc>
                <a:spcPct val="90000"/>
              </a:lnSpc>
            </a:pPr>
            <a:r>
              <a:rPr lang="en-US" altLang="en-US" sz="4800" b="1" dirty="0"/>
              <a:t>T</a:t>
            </a:r>
            <a:r>
              <a:rPr lang="en-US" altLang="en-US" sz="3600" dirty="0"/>
              <a:t>otal Depravity. </a:t>
            </a:r>
            <a:r>
              <a:rPr lang="en-US" altLang="en-US" sz="3600" dirty="0">
                <a:solidFill>
                  <a:schemeClr val="folHlink"/>
                </a:solidFill>
              </a:rPr>
              <a:t>Ezekiel 18:20; Romans 3:23</a:t>
            </a:r>
          </a:p>
          <a:p>
            <a:pPr>
              <a:lnSpc>
                <a:spcPct val="90000"/>
              </a:lnSpc>
            </a:pPr>
            <a:r>
              <a:rPr lang="en-US" altLang="en-US" sz="4800" b="1" dirty="0"/>
              <a:t>U</a:t>
            </a:r>
            <a:r>
              <a:rPr lang="en-US" altLang="en-US" sz="3600" dirty="0"/>
              <a:t>nconditional Election. </a:t>
            </a:r>
            <a:r>
              <a:rPr lang="en-US" altLang="en-US" sz="3600" dirty="0">
                <a:solidFill>
                  <a:schemeClr val="folHlink"/>
                </a:solidFill>
              </a:rPr>
              <a:t>Ephesians 1:3; Galatians 3:26f</a:t>
            </a:r>
          </a:p>
          <a:p>
            <a:pPr>
              <a:lnSpc>
                <a:spcPct val="90000"/>
              </a:lnSpc>
            </a:pPr>
            <a:r>
              <a:rPr lang="en-US" altLang="en-US" sz="4800" b="1" dirty="0"/>
              <a:t>L</a:t>
            </a:r>
            <a:r>
              <a:rPr lang="en-US" altLang="en-US" sz="3600" dirty="0"/>
              <a:t>imited Atonement. </a:t>
            </a:r>
            <a:r>
              <a:rPr lang="en-US" altLang="en-US" sz="3600" dirty="0">
                <a:solidFill>
                  <a:schemeClr val="folHlink"/>
                </a:solidFill>
              </a:rPr>
              <a:t>Hebrews 2:10</a:t>
            </a:r>
          </a:p>
          <a:p>
            <a:pPr>
              <a:lnSpc>
                <a:spcPct val="90000"/>
              </a:lnSpc>
            </a:pPr>
            <a:r>
              <a:rPr lang="en-US" altLang="en-US" sz="4800" b="1" dirty="0"/>
              <a:t>I</a:t>
            </a:r>
            <a:r>
              <a:rPr lang="en-US" altLang="en-US" sz="3600" dirty="0"/>
              <a:t>rresistible Grace. </a:t>
            </a:r>
            <a:r>
              <a:rPr lang="en-US" altLang="en-US" sz="3600" dirty="0">
                <a:solidFill>
                  <a:schemeClr val="folHlink"/>
                </a:solidFill>
              </a:rPr>
              <a:t>Romans 5:1; Acts 7:51</a:t>
            </a:r>
          </a:p>
          <a:p>
            <a:pPr>
              <a:lnSpc>
                <a:spcPct val="90000"/>
              </a:lnSpc>
            </a:pPr>
            <a:r>
              <a:rPr lang="en-US" altLang="en-US" sz="4800" b="1" dirty="0"/>
              <a:t>P</a:t>
            </a:r>
            <a:r>
              <a:rPr lang="en-US" altLang="en-US" sz="3600" dirty="0"/>
              <a:t>erseverance of the Saints. </a:t>
            </a:r>
            <a:r>
              <a:rPr lang="en-US" altLang="en-US" sz="3600" dirty="0">
                <a:solidFill>
                  <a:schemeClr val="folHlink"/>
                </a:solidFill>
              </a:rPr>
              <a:t>Galatians 5:4; Luke 8; Acts</a:t>
            </a:r>
            <a:r>
              <a:rPr lang="en-US" altLang="en-US" sz="3600" dirty="0"/>
              <a:t> </a:t>
            </a:r>
            <a:r>
              <a:rPr lang="en-US" altLang="en-US" sz="3600" dirty="0">
                <a:solidFill>
                  <a:schemeClr val="folHlink"/>
                </a:solidFill>
              </a:rPr>
              <a:t>8; Hebrews 3:12;</a:t>
            </a:r>
            <a:br>
              <a:rPr lang="en-US" altLang="en-US" sz="3600" dirty="0">
                <a:solidFill>
                  <a:schemeClr val="folHlink"/>
                </a:solidFill>
              </a:rPr>
            </a:br>
            <a:r>
              <a:rPr lang="en-US" altLang="en-US" sz="3600" dirty="0">
                <a:solidFill>
                  <a:schemeClr val="folHlink"/>
                </a:solidFill>
              </a:rPr>
              <a:t>1 Corinthians 15:58</a:t>
            </a:r>
          </a:p>
        </p:txBody>
      </p:sp>
    </p:spTree>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Teamwork</Template>
  <TotalTime>281</TotalTime>
  <Words>1735</Words>
  <Application>Microsoft Office PowerPoint</Application>
  <PresentationFormat>On-screen Show (4:3)</PresentationFormat>
  <Paragraphs>173</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Garamond</vt:lpstr>
      <vt:lpstr>Tahoma</vt:lpstr>
      <vt:lpstr>Wingdings</vt:lpstr>
      <vt:lpstr>Teamwork</vt:lpstr>
      <vt:lpstr>The Holy Spirit Lesson 2</vt:lpstr>
      <vt:lpstr>The personalities constituting the plurality of the Godhead are “the Father, the Son, and the Holy Spirit”</vt:lpstr>
      <vt:lpstr>PowerPoint Presentation</vt:lpstr>
      <vt:lpstr>PowerPoint Presentation</vt:lpstr>
      <vt:lpstr>PowerPoint Presentation</vt:lpstr>
      <vt:lpstr>PowerPoint Presentation</vt:lpstr>
      <vt:lpstr>Why So Much Confusion?</vt:lpstr>
      <vt:lpstr>Why So Much Confusion?</vt:lpstr>
      <vt:lpstr>Calvinism Reviewed</vt:lpstr>
      <vt:lpstr>Heart Must Be Changed!</vt:lpstr>
      <vt:lpstr>What Is The Heart?</vt:lpstr>
      <vt:lpstr>What Is The Heart?</vt:lpstr>
      <vt:lpstr>What Is The Heart?</vt:lpstr>
      <vt:lpstr>What Is The Heart?</vt:lpstr>
      <vt:lpstr>PowerPoint Presentation</vt:lpstr>
      <vt:lpstr>The Holy Spirit Operates Through Divine Truth To Change The Heart Of Man</vt:lpstr>
      <vt:lpstr>The Holy Spirit Operates Through Divine Truth To Change The Heart Of Man </vt:lpstr>
      <vt:lpstr>The Heart Is Changed By The Gospel</vt:lpstr>
      <vt:lpstr>What Is The Gospel?</vt:lpstr>
      <vt:lpstr>What Is The Gospel?</vt:lpstr>
      <vt:lpstr>What Is The Gospel?</vt:lpstr>
      <vt:lpstr>THE WORD AND THE SPIRIT.</vt:lpstr>
      <vt:lpstr>THE WORD AND THE SPIRIT. </vt:lpstr>
      <vt:lpstr>An Inspired Example – Jews – Acts 2</vt:lpstr>
      <vt:lpstr>An Inspired Example – Jews – Acts 2</vt:lpstr>
      <vt:lpstr>An Inspired Example – Jews – Acts 2</vt:lpstr>
      <vt:lpstr>Gospel Changed Saul of Tarsus</vt:lpstr>
      <vt:lpstr>CONCLUSION:</vt:lpstr>
    </vt:vector>
  </TitlesOfParts>
  <Company>Fifth Street East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In Conviction And Conversion (2)</dc:title>
  <dc:creator>Micky D. Galloway</dc:creator>
  <cp:lastModifiedBy>Richard Lidh</cp:lastModifiedBy>
  <cp:revision>16</cp:revision>
  <cp:lastPrinted>2021-10-11T02:31:30Z</cp:lastPrinted>
  <dcterms:created xsi:type="dcterms:W3CDTF">2006-05-19T14:27:05Z</dcterms:created>
  <dcterms:modified xsi:type="dcterms:W3CDTF">2021-10-11T02:31:33Z</dcterms:modified>
</cp:coreProperties>
</file>